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9"/>
  </p:notesMasterIdLst>
  <p:sldIdLst>
    <p:sldId id="256" r:id="rId2"/>
    <p:sldId id="258" r:id="rId3"/>
    <p:sldId id="259" r:id="rId4"/>
    <p:sldId id="271" r:id="rId5"/>
    <p:sldId id="268" r:id="rId6"/>
    <p:sldId id="263" r:id="rId7"/>
    <p:sldId id="279" r:id="rId8"/>
    <p:sldId id="280" r:id="rId9"/>
    <p:sldId id="281" r:id="rId10"/>
    <p:sldId id="269" r:id="rId11"/>
    <p:sldId id="264" r:id="rId12"/>
    <p:sldId id="275" r:id="rId13"/>
    <p:sldId id="282" r:id="rId14"/>
    <p:sldId id="283" r:id="rId15"/>
    <p:sldId id="261" r:id="rId16"/>
    <p:sldId id="260" r:id="rId17"/>
    <p:sldId id="27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Nunito" panose="020F0502020204030204" pitchFamily="2" charset="0"/>
      <p:regular r:id="rId24"/>
      <p:bold r:id="rId25"/>
      <p:italic r:id="rId26"/>
      <p:boldItalic r:id="rId27"/>
    </p:embeddedFont>
    <p:embeddedFont>
      <p:font typeface="Nunito Light" pitchFamily="2" charset="0"/>
      <p:regular r:id="rId28"/>
      <p:bold r:id="rId29"/>
      <p:italic r:id="rId30"/>
      <p:boldItalic r:id="rId31"/>
    </p:embeddedFont>
    <p:embeddedFont>
      <p:font typeface="Playfair Display"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D36"/>
    <a:srgbClr val="8EA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196" autoAdjust="0"/>
  </p:normalViewPr>
  <p:slideViewPr>
    <p:cSldViewPr snapToGrid="0">
      <p:cViewPr varScale="1">
        <p:scale>
          <a:sx n="101" d="100"/>
          <a:sy n="101" d="100"/>
        </p:scale>
        <p:origin x="204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11e2447ac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3" name="Google Shape;173;g2511e2447ac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511e2447ac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2511e2447ac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511e2447ac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2511e2447ac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11e2447ac_2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511e2447ac_2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11e2447ac_2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511e2447ac_2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60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11e2447ac_2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511e2447ac_2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43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511e2447ac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2511e2447ac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11e2447ac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511e2447ac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511e2447ac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2511e2447ac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511e2447ac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511e2447ac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11e2447ac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511e2447ac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511e2447ac_2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511e2447ac_2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11e2447ac_2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2511e2447ac_2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11e2447ac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9" name="Google Shape;329;g2511e2447ac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11e2447ac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511e2447ac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72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11e2447ac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9" name="Google Shape;329;g2511e2447ac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9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11e2447ac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511e2447ac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03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7" name="Google Shape;167;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68" name="Google Shape;168;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69" name="Google Shape;169;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70" name="Google Shape;170;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109" name="Google Shape;109;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0" name="Google Shape;110;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4" name="Google Shape;114;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5" name="Google Shape;115;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6" name="Google Shape;116;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0" name="Google Shape;120;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121" name="Google Shape;121;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2" name="Google Shape;122;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6" name="Google Shape;126;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27" name="Google Shape;127;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28" name="Google Shape;128;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9" name="Google Shape;129;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0" name="Google Shape;130;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2" name="Google Shape;14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3" name="Google Shape;14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4" name="Google Shape;14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7" name="Google Shape;147;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48" name="Google Shape;148;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49" name="Google Shape;149;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0" name="Google Shape;150;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1" name="Google Shape;151;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4" name="Google Shape;154;p20"/>
          <p:cNvSpPr>
            <a:spLocks noGrp="1"/>
          </p:cNvSpPr>
          <p:nvPr>
            <p:ph type="pic" idx="2"/>
          </p:nvPr>
        </p:nvSpPr>
        <p:spPr>
          <a:xfrm>
            <a:off x="896144" y="306388"/>
            <a:ext cx="2743200" cy="2057400"/>
          </a:xfrm>
          <a:prstGeom prst="rect">
            <a:avLst/>
          </a:prstGeom>
          <a:noFill/>
          <a:ln>
            <a:noFill/>
          </a:ln>
        </p:spPr>
      </p:sp>
      <p:sp>
        <p:nvSpPr>
          <p:cNvPr id="155" name="Google Shape;155;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56" name="Google Shape;15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7" name="Google Shape;15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8" name="Google Shape;15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1" name="Google Shape;161;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62" name="Google Shape;162;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63" name="Google Shape;163;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64" name="Google Shape;164;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98" name="Google Shape;98;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99" name="Google Shape;99;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0" name="Google Shape;100;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1" name="Google Shape;101;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3" r:id="rId6"/>
    <p:sldLayoutId id="2147483664" r:id="rId7"/>
    <p:sldLayoutId id="2147483665"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3"/>
          <p:cNvPicPr preferRelativeResize="0"/>
          <p:nvPr/>
        </p:nvPicPr>
        <p:blipFill rotWithShape="1">
          <a:blip r:embed="rId3">
            <a:alphaModFix/>
          </a:blip>
          <a:srcRect t="21875" b="21874"/>
          <a:stretch/>
        </p:blipFill>
        <p:spPr>
          <a:xfrm>
            <a:off x="0" y="0"/>
            <a:ext cx="9144000" cy="5143500"/>
          </a:xfrm>
          <a:prstGeom prst="rect">
            <a:avLst/>
          </a:prstGeom>
          <a:noFill/>
          <a:ln>
            <a:noFill/>
          </a:ln>
        </p:spPr>
      </p:pic>
      <p:grpSp>
        <p:nvGrpSpPr>
          <p:cNvPr id="176" name="Google Shape;176;p23"/>
          <p:cNvGrpSpPr/>
          <p:nvPr/>
        </p:nvGrpSpPr>
        <p:grpSpPr>
          <a:xfrm>
            <a:off x="744146" y="706038"/>
            <a:ext cx="3883953" cy="3659094"/>
            <a:chOff x="0" y="-38100"/>
            <a:chExt cx="2045868" cy="1927424"/>
          </a:xfrm>
        </p:grpSpPr>
        <p:sp>
          <p:nvSpPr>
            <p:cNvPr id="177" name="Google Shape;177;p23"/>
            <p:cNvSpPr/>
            <p:nvPr/>
          </p:nvSpPr>
          <p:spPr>
            <a:xfrm>
              <a:off x="0" y="0"/>
              <a:ext cx="2045868" cy="1889324"/>
            </a:xfrm>
            <a:custGeom>
              <a:avLst/>
              <a:gdLst/>
              <a:ahLst/>
              <a:cxnLst/>
              <a:rect l="l" t="t" r="r" b="b"/>
              <a:pathLst>
                <a:path w="2045868" h="1889324" extrusionOk="0">
                  <a:moveTo>
                    <a:pt x="0" y="0"/>
                  </a:moveTo>
                  <a:lnTo>
                    <a:pt x="2045868" y="0"/>
                  </a:lnTo>
                  <a:lnTo>
                    <a:pt x="2045868" y="1889324"/>
                  </a:lnTo>
                  <a:lnTo>
                    <a:pt x="0" y="1889324"/>
                  </a:lnTo>
                  <a:close/>
                </a:path>
              </a:pathLst>
            </a:custGeom>
            <a:solidFill>
              <a:srgbClr val="225D36"/>
            </a:solidFill>
            <a:ln>
              <a:noFill/>
            </a:ln>
          </p:spPr>
        </p:sp>
        <p:sp>
          <p:nvSpPr>
            <p:cNvPr id="178" name="Google Shape;178;p23"/>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9" name="Google Shape;179;p23"/>
          <p:cNvSpPr/>
          <p:nvPr/>
        </p:nvSpPr>
        <p:spPr>
          <a:xfrm>
            <a:off x="4628099" y="778368"/>
            <a:ext cx="3771756" cy="3586764"/>
          </a:xfrm>
          <a:custGeom>
            <a:avLst/>
            <a:gdLst/>
            <a:ahLst/>
            <a:cxnLst/>
            <a:rect l="l" t="t" r="r" b="b"/>
            <a:pathLst>
              <a:path w="7543511" h="7173528" extrusionOk="0">
                <a:moveTo>
                  <a:pt x="0" y="0"/>
                </a:moveTo>
                <a:lnTo>
                  <a:pt x="7543511" y="0"/>
                </a:lnTo>
                <a:lnTo>
                  <a:pt x="7543511" y="7173528"/>
                </a:lnTo>
                <a:lnTo>
                  <a:pt x="0" y="7173528"/>
                </a:lnTo>
                <a:lnTo>
                  <a:pt x="0" y="0"/>
                </a:lnTo>
                <a:close/>
              </a:path>
            </a:pathLst>
          </a:custGeom>
          <a:blipFill rotWithShape="1">
            <a:blip r:embed="rId4">
              <a:alphaModFix/>
            </a:blip>
            <a:stretch>
              <a:fillRect t="-22646" b="-22646"/>
            </a:stretch>
          </a:blipFill>
          <a:ln>
            <a:noFill/>
          </a:ln>
        </p:spPr>
      </p:sp>
      <p:grpSp>
        <p:nvGrpSpPr>
          <p:cNvPr id="180" name="Google Shape;180;p23"/>
          <p:cNvGrpSpPr/>
          <p:nvPr/>
        </p:nvGrpSpPr>
        <p:grpSpPr>
          <a:xfrm>
            <a:off x="744146" y="706038"/>
            <a:ext cx="3883953" cy="2753808"/>
            <a:chOff x="0" y="-38100"/>
            <a:chExt cx="2045868" cy="1450566"/>
          </a:xfrm>
        </p:grpSpPr>
        <p:sp>
          <p:nvSpPr>
            <p:cNvPr id="181" name="Google Shape;181;p23"/>
            <p:cNvSpPr/>
            <p:nvPr/>
          </p:nvSpPr>
          <p:spPr>
            <a:xfrm>
              <a:off x="0" y="0"/>
              <a:ext cx="2045868" cy="1412466"/>
            </a:xfrm>
            <a:custGeom>
              <a:avLst/>
              <a:gdLst/>
              <a:ahLst/>
              <a:cxnLst/>
              <a:rect l="l" t="t" r="r" b="b"/>
              <a:pathLst>
                <a:path w="2045868" h="1412466" extrusionOk="0">
                  <a:moveTo>
                    <a:pt x="0" y="0"/>
                  </a:moveTo>
                  <a:lnTo>
                    <a:pt x="2045868" y="0"/>
                  </a:lnTo>
                  <a:lnTo>
                    <a:pt x="2045868" y="1412466"/>
                  </a:lnTo>
                  <a:lnTo>
                    <a:pt x="0" y="1412466"/>
                  </a:lnTo>
                  <a:close/>
                </a:path>
              </a:pathLst>
            </a:custGeom>
            <a:solidFill>
              <a:srgbClr val="8EA532"/>
            </a:solidFill>
            <a:ln>
              <a:noFill/>
            </a:ln>
          </p:spPr>
        </p:sp>
        <p:sp>
          <p:nvSpPr>
            <p:cNvPr id="182" name="Google Shape;182;p23"/>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3" name="Google Shape;183;p23"/>
          <p:cNvSpPr txBox="1"/>
          <p:nvPr/>
        </p:nvSpPr>
        <p:spPr>
          <a:xfrm>
            <a:off x="744073" y="1110018"/>
            <a:ext cx="3884100" cy="209288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rgbClr val="FFFDFC"/>
                </a:solidFill>
                <a:latin typeface="Nunito Light"/>
                <a:ea typeface="Nunito Light"/>
                <a:cs typeface="Nunito Light"/>
                <a:sym typeface="Nunito Light"/>
              </a:rPr>
              <a:t>AI Safari Sentinel</a:t>
            </a:r>
          </a:p>
          <a:p>
            <a:pPr marL="0" marR="0" lvl="0" indent="0" algn="ctr" rtl="0">
              <a:lnSpc>
                <a:spcPct val="100000"/>
              </a:lnSpc>
              <a:spcBef>
                <a:spcPts val="0"/>
              </a:spcBef>
              <a:spcAft>
                <a:spcPts val="0"/>
              </a:spcAft>
              <a:buNone/>
            </a:pPr>
            <a:endParaRPr lang="en-US" sz="2400" b="0" i="0" u="none" strike="noStrike" cap="none" dirty="0">
              <a:solidFill>
                <a:srgbClr val="FFFDFC"/>
              </a:solidFill>
              <a:latin typeface="Nunito Light"/>
              <a:ea typeface="Nunito Light"/>
              <a:cs typeface="Nunito Light"/>
              <a:sym typeface="Nunito Light"/>
            </a:endParaRPr>
          </a:p>
          <a:p>
            <a:pPr marL="0" marR="0" lvl="0" indent="0" algn="ctr" rtl="0">
              <a:lnSpc>
                <a:spcPct val="100000"/>
              </a:lnSpc>
              <a:spcBef>
                <a:spcPts val="0"/>
              </a:spcBef>
              <a:spcAft>
                <a:spcPts val="0"/>
              </a:spcAft>
              <a:buNone/>
            </a:pPr>
            <a:r>
              <a:rPr lang="en" sz="3600" b="0" i="0" u="none" strike="noStrike" cap="none" dirty="0">
                <a:solidFill>
                  <a:srgbClr val="FFFDFC"/>
                </a:solidFill>
                <a:latin typeface="Playfair Display"/>
                <a:ea typeface="Playfair Display"/>
                <a:cs typeface="Playfair Display"/>
                <a:sym typeface="Playfair Display"/>
              </a:rPr>
              <a:t>Animal Detection and Clasification</a:t>
            </a:r>
            <a:endParaRPr sz="500" dirty="0"/>
          </a:p>
        </p:txBody>
      </p:sp>
      <p:sp>
        <p:nvSpPr>
          <p:cNvPr id="184" name="Google Shape;184;p23"/>
          <p:cNvSpPr txBox="1"/>
          <p:nvPr/>
        </p:nvSpPr>
        <p:spPr>
          <a:xfrm>
            <a:off x="1586922" y="3743212"/>
            <a:ext cx="2198400" cy="33855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500" b="1" i="0" u="none" strike="noStrike" cap="none" dirty="0">
                <a:solidFill>
                  <a:srgbClr val="FFFDFC"/>
                </a:solidFill>
                <a:latin typeface="Nunito"/>
                <a:ea typeface="Nunito"/>
                <a:cs typeface="Nunito"/>
                <a:sym typeface="Nunito"/>
              </a:rPr>
              <a:t>AI Mini-Project</a:t>
            </a:r>
          </a:p>
          <a:p>
            <a:pPr marL="0" marR="0" lvl="0" indent="0" algn="ctr" rtl="0">
              <a:lnSpc>
                <a:spcPct val="100000"/>
              </a:lnSpc>
              <a:spcBef>
                <a:spcPts val="0"/>
              </a:spcBef>
              <a:spcAft>
                <a:spcPts val="0"/>
              </a:spcAft>
              <a:buNone/>
            </a:pPr>
            <a:endParaRPr sz="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420"/>
        <p:cNvGrpSpPr/>
        <p:nvPr/>
      </p:nvGrpSpPr>
      <p:grpSpPr>
        <a:xfrm>
          <a:off x="0" y="0"/>
          <a:ext cx="0" cy="0"/>
          <a:chOff x="0" y="0"/>
          <a:chExt cx="0" cy="0"/>
        </a:xfrm>
      </p:grpSpPr>
      <p:sp>
        <p:nvSpPr>
          <p:cNvPr id="4" name="Google Shape;432;p36">
            <a:extLst>
              <a:ext uri="{FF2B5EF4-FFF2-40B4-BE49-F238E27FC236}">
                <a16:creationId xmlns:a16="http://schemas.microsoft.com/office/drawing/2014/main" id="{7476838F-04D6-9880-CBC1-D1C36436DA22}"/>
              </a:ext>
            </a:extLst>
          </p:cNvPr>
          <p:cNvSpPr/>
          <p:nvPr/>
        </p:nvSpPr>
        <p:spPr>
          <a:xfrm rot="5400000">
            <a:off x="6883154" y="3312075"/>
            <a:ext cx="1163217" cy="2329773"/>
          </a:xfrm>
          <a:custGeom>
            <a:avLst/>
            <a:gdLst/>
            <a:ahLst/>
            <a:cxnLst/>
            <a:rect l="l" t="t" r="r" b="b"/>
            <a:pathLst>
              <a:path w="85782" h="1227205" extrusionOk="0">
                <a:moveTo>
                  <a:pt x="0" y="0"/>
                </a:moveTo>
                <a:lnTo>
                  <a:pt x="85782" y="0"/>
                </a:lnTo>
                <a:lnTo>
                  <a:pt x="85782" y="1227205"/>
                </a:lnTo>
                <a:lnTo>
                  <a:pt x="0" y="1227205"/>
                </a:lnTo>
                <a:close/>
              </a:path>
            </a:pathLst>
          </a:custGeom>
          <a:solidFill>
            <a:srgbClr val="FFD02A"/>
          </a:solidFill>
          <a:ln>
            <a:noFill/>
          </a:ln>
        </p:spPr>
      </p:sp>
      <p:sp>
        <p:nvSpPr>
          <p:cNvPr id="3" name="Google Shape;435;p36">
            <a:extLst>
              <a:ext uri="{FF2B5EF4-FFF2-40B4-BE49-F238E27FC236}">
                <a16:creationId xmlns:a16="http://schemas.microsoft.com/office/drawing/2014/main" id="{A060E369-DC54-9F7B-4789-8EADA197DE4D}"/>
              </a:ext>
            </a:extLst>
          </p:cNvPr>
          <p:cNvSpPr/>
          <p:nvPr/>
        </p:nvSpPr>
        <p:spPr>
          <a:xfrm rot="5400000">
            <a:off x="3991407" y="3312075"/>
            <a:ext cx="1163217" cy="2329773"/>
          </a:xfrm>
          <a:custGeom>
            <a:avLst/>
            <a:gdLst/>
            <a:ahLst/>
            <a:cxnLst/>
            <a:rect l="l" t="t" r="r" b="b"/>
            <a:pathLst>
              <a:path w="85782" h="1227205" extrusionOk="0">
                <a:moveTo>
                  <a:pt x="0" y="0"/>
                </a:moveTo>
                <a:lnTo>
                  <a:pt x="85782" y="0"/>
                </a:lnTo>
                <a:lnTo>
                  <a:pt x="85782" y="1227205"/>
                </a:lnTo>
                <a:lnTo>
                  <a:pt x="0" y="1227205"/>
                </a:lnTo>
                <a:close/>
              </a:path>
            </a:pathLst>
          </a:custGeom>
          <a:solidFill>
            <a:srgbClr val="8EA532"/>
          </a:solidFill>
          <a:ln>
            <a:noFill/>
          </a:ln>
        </p:spPr>
      </p:sp>
      <p:sp>
        <p:nvSpPr>
          <p:cNvPr id="2" name="Google Shape;438;p36">
            <a:extLst>
              <a:ext uri="{FF2B5EF4-FFF2-40B4-BE49-F238E27FC236}">
                <a16:creationId xmlns:a16="http://schemas.microsoft.com/office/drawing/2014/main" id="{927C8A47-B0D8-3C2C-51EA-F57555462FD3}"/>
              </a:ext>
            </a:extLst>
          </p:cNvPr>
          <p:cNvSpPr/>
          <p:nvPr/>
        </p:nvSpPr>
        <p:spPr>
          <a:xfrm rot="5400000">
            <a:off x="1099660" y="3312075"/>
            <a:ext cx="1163217" cy="2329773"/>
          </a:xfrm>
          <a:custGeom>
            <a:avLst/>
            <a:gdLst/>
            <a:ahLst/>
            <a:cxnLst/>
            <a:rect l="l" t="t" r="r" b="b"/>
            <a:pathLst>
              <a:path w="85782" h="1227205" extrusionOk="0">
                <a:moveTo>
                  <a:pt x="0" y="0"/>
                </a:moveTo>
                <a:lnTo>
                  <a:pt x="85782" y="0"/>
                </a:lnTo>
                <a:lnTo>
                  <a:pt x="85782" y="1227205"/>
                </a:lnTo>
                <a:lnTo>
                  <a:pt x="0" y="1227205"/>
                </a:lnTo>
                <a:close/>
              </a:path>
            </a:pathLst>
          </a:custGeom>
          <a:solidFill>
            <a:srgbClr val="FFD02A"/>
          </a:solidFill>
          <a:ln>
            <a:noFill/>
          </a:ln>
        </p:spPr>
      </p:sp>
      <p:sp>
        <p:nvSpPr>
          <p:cNvPr id="424" name="Google Shape;424;p36"/>
          <p:cNvSpPr txBox="1"/>
          <p:nvPr/>
        </p:nvSpPr>
        <p:spPr>
          <a:xfrm>
            <a:off x="0" y="275018"/>
            <a:ext cx="9144000" cy="840230"/>
          </a:xfrm>
          <a:prstGeom prst="rect">
            <a:avLst/>
          </a:prstGeom>
          <a:noFill/>
          <a:ln>
            <a:noFill/>
          </a:ln>
        </p:spPr>
        <p:txBody>
          <a:bodyPr spcFirstLastPara="1" wrap="square" lIns="0" tIns="0" rIns="0" bIns="0" anchor="t" anchorCtr="0">
            <a:spAutoFit/>
          </a:bodyPr>
          <a:lstStyle/>
          <a:p>
            <a:pPr marL="0" marR="0" lvl="0" indent="0" algn="ctr" rtl="0">
              <a:lnSpc>
                <a:spcPct val="130003"/>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CNN – Convolutional Neural Network</a:t>
            </a:r>
            <a:endParaRPr sz="700" dirty="0"/>
          </a:p>
        </p:txBody>
      </p:sp>
      <p:sp>
        <p:nvSpPr>
          <p:cNvPr id="425" name="Google Shape;425;p36"/>
          <p:cNvSpPr txBox="1"/>
          <p:nvPr/>
        </p:nvSpPr>
        <p:spPr>
          <a:xfrm>
            <a:off x="514350" y="4133884"/>
            <a:ext cx="2331806" cy="276999"/>
          </a:xfrm>
          <a:prstGeom prst="rect">
            <a:avLst/>
          </a:prstGeom>
          <a:solidFill>
            <a:srgbClr val="225D36"/>
          </a:solid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 sz="1500" b="1" i="0" u="none" strike="noStrike" cap="none" dirty="0">
                <a:solidFill>
                  <a:srgbClr val="FFFDFC"/>
                </a:solidFill>
                <a:latin typeface="Nunito"/>
                <a:ea typeface="Nunito"/>
                <a:cs typeface="Nunito"/>
                <a:sym typeface="Nunito"/>
              </a:rPr>
              <a:t>Convolutional layer</a:t>
            </a:r>
            <a:endParaRPr sz="700" dirty="0"/>
          </a:p>
        </p:txBody>
      </p:sp>
      <p:sp>
        <p:nvSpPr>
          <p:cNvPr id="426" name="Google Shape;426;p36"/>
          <p:cNvSpPr txBox="1"/>
          <p:nvPr/>
        </p:nvSpPr>
        <p:spPr>
          <a:xfrm>
            <a:off x="571502" y="4412239"/>
            <a:ext cx="2200275" cy="64633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1000" b="1" i="0" u="none" strike="noStrike" cap="none" dirty="0">
                <a:solidFill>
                  <a:srgbClr val="C00000"/>
                </a:solidFill>
                <a:latin typeface="Nunito Light"/>
                <a:ea typeface="Nunito Light"/>
                <a:cs typeface="Nunito Light"/>
                <a:sym typeface="Nunito Light"/>
              </a:rPr>
              <a:t>It contains a set of filters parameters of which are to be learned throughout the training</a:t>
            </a:r>
            <a:endParaRPr lang="en-IN" sz="700" b="1" dirty="0">
              <a:solidFill>
                <a:srgbClr val="C00000"/>
              </a:solidFill>
            </a:endParaRPr>
          </a:p>
        </p:txBody>
      </p:sp>
      <p:sp>
        <p:nvSpPr>
          <p:cNvPr id="427" name="Google Shape;427;p36"/>
          <p:cNvSpPr txBox="1"/>
          <p:nvPr/>
        </p:nvSpPr>
        <p:spPr>
          <a:xfrm>
            <a:off x="3406098" y="4129755"/>
            <a:ext cx="2331806" cy="276999"/>
          </a:xfrm>
          <a:prstGeom prst="rect">
            <a:avLst/>
          </a:prstGeom>
          <a:solidFill>
            <a:srgbClr val="225D36"/>
          </a:solid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 sz="1500" b="1" i="0" u="none" strike="noStrike" cap="none" dirty="0">
                <a:solidFill>
                  <a:srgbClr val="FFFDFC"/>
                </a:solidFill>
                <a:latin typeface="Nunito"/>
                <a:ea typeface="Nunito"/>
                <a:cs typeface="Nunito"/>
                <a:sym typeface="Nunito"/>
              </a:rPr>
              <a:t>Pooling layer</a:t>
            </a:r>
            <a:endParaRPr sz="700" dirty="0"/>
          </a:p>
        </p:txBody>
      </p:sp>
      <p:sp>
        <p:nvSpPr>
          <p:cNvPr id="428" name="Google Shape;428;p36"/>
          <p:cNvSpPr txBox="1"/>
          <p:nvPr/>
        </p:nvSpPr>
        <p:spPr>
          <a:xfrm>
            <a:off x="3404066" y="4383326"/>
            <a:ext cx="2329772" cy="64633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1000" b="1" i="0" dirty="0">
                <a:solidFill>
                  <a:srgbClr val="C00000"/>
                </a:solidFill>
                <a:effectLst/>
                <a:latin typeface="Nunito Light" pitchFamily="2" charset="0"/>
              </a:rPr>
              <a:t>The main purpose of pooling is to reduce the size of feature maps, which in turn makes computation faster</a:t>
            </a:r>
            <a:endParaRPr sz="500" b="1" dirty="0">
              <a:solidFill>
                <a:srgbClr val="C00000"/>
              </a:solidFill>
              <a:latin typeface="Nunito Light" pitchFamily="2" charset="0"/>
            </a:endParaRPr>
          </a:p>
        </p:txBody>
      </p:sp>
      <p:sp>
        <p:nvSpPr>
          <p:cNvPr id="429" name="Google Shape;429;p36"/>
          <p:cNvSpPr txBox="1"/>
          <p:nvPr/>
        </p:nvSpPr>
        <p:spPr>
          <a:xfrm>
            <a:off x="6297845" y="4144043"/>
            <a:ext cx="2331806" cy="276999"/>
          </a:xfrm>
          <a:prstGeom prst="rect">
            <a:avLst/>
          </a:prstGeom>
          <a:solidFill>
            <a:srgbClr val="225D36"/>
          </a:solid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 sz="1500" b="1" i="0" u="none" strike="noStrike" cap="none" dirty="0">
                <a:solidFill>
                  <a:srgbClr val="FFFDFC"/>
                </a:solidFill>
                <a:latin typeface="Nunito"/>
                <a:ea typeface="Nunito"/>
                <a:cs typeface="Nunito"/>
                <a:sym typeface="Nunito"/>
              </a:rPr>
              <a:t>Connected layer</a:t>
            </a:r>
            <a:endParaRPr sz="700" dirty="0"/>
          </a:p>
        </p:txBody>
      </p:sp>
      <p:sp>
        <p:nvSpPr>
          <p:cNvPr id="430" name="Google Shape;430;p36"/>
          <p:cNvSpPr txBox="1"/>
          <p:nvPr/>
        </p:nvSpPr>
        <p:spPr>
          <a:xfrm>
            <a:off x="6297845" y="4419383"/>
            <a:ext cx="2329772" cy="64633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1000" b="1" dirty="0">
                <a:solidFill>
                  <a:srgbClr val="C00000"/>
                </a:solidFill>
                <a:latin typeface="Nunito Light"/>
                <a:ea typeface="Nunito Light"/>
                <a:cs typeface="Nunito Light"/>
                <a:sym typeface="Nunito Light"/>
              </a:rPr>
              <a:t>C</a:t>
            </a:r>
            <a:r>
              <a:rPr lang="en-US" sz="1000" b="1" i="0" u="none" strike="noStrike" cap="none" dirty="0">
                <a:solidFill>
                  <a:srgbClr val="C00000"/>
                </a:solidFill>
                <a:latin typeface="Nunito Light"/>
                <a:ea typeface="Nunito Light"/>
                <a:cs typeface="Nunito Light"/>
                <a:sym typeface="Nunito Light"/>
              </a:rPr>
              <a:t>onsists of the weights and biases along with the neurons and is used to connect the neurons between two different layers</a:t>
            </a:r>
            <a:endParaRPr lang="en-IN" sz="700" b="1" dirty="0">
              <a:solidFill>
                <a:srgbClr val="C00000"/>
              </a:solidFill>
            </a:endParaRPr>
          </a:p>
        </p:txBody>
      </p:sp>
      <p:sp>
        <p:nvSpPr>
          <p:cNvPr id="5" name="TextBox 4">
            <a:extLst>
              <a:ext uri="{FF2B5EF4-FFF2-40B4-BE49-F238E27FC236}">
                <a16:creationId xmlns:a16="http://schemas.microsoft.com/office/drawing/2014/main" id="{00E90143-249E-3D2E-7818-83849C6DB5FA}"/>
              </a:ext>
            </a:extLst>
          </p:cNvPr>
          <p:cNvSpPr txBox="1"/>
          <p:nvPr/>
        </p:nvSpPr>
        <p:spPr>
          <a:xfrm>
            <a:off x="514349" y="1400168"/>
            <a:ext cx="8115301" cy="738664"/>
          </a:xfrm>
          <a:prstGeom prst="rect">
            <a:avLst/>
          </a:prstGeom>
          <a:noFill/>
        </p:spPr>
        <p:txBody>
          <a:bodyPr wrap="square" rtlCol="0">
            <a:spAutoFit/>
          </a:bodyPr>
          <a:lstStyle/>
          <a:p>
            <a:pPr algn="just"/>
            <a:r>
              <a:rPr lang="en-US" dirty="0">
                <a:solidFill>
                  <a:schemeClr val="bg1"/>
                </a:solidFill>
              </a:rPr>
              <a:t>A Convolutional Neural Network (CNN) is a type of deep learning algorithm that is particularly well-suited for image recognition and processing tasks. It is made up of multiple layers, including convolutional layers, pooling layers, and fully connected layers.</a:t>
            </a:r>
            <a:endParaRPr lang="en-IN" dirty="0">
              <a:solidFill>
                <a:schemeClr val="bg1"/>
              </a:solidFill>
            </a:endParaRPr>
          </a:p>
        </p:txBody>
      </p:sp>
      <p:pic>
        <p:nvPicPr>
          <p:cNvPr id="7" name="Picture 6">
            <a:extLst>
              <a:ext uri="{FF2B5EF4-FFF2-40B4-BE49-F238E27FC236}">
                <a16:creationId xmlns:a16="http://schemas.microsoft.com/office/drawing/2014/main" id="{98A3F237-1756-8EC0-E15C-DE41EACA9CC9}"/>
              </a:ext>
            </a:extLst>
          </p:cNvPr>
          <p:cNvPicPr>
            <a:picLocks noChangeAspect="1"/>
          </p:cNvPicPr>
          <p:nvPr/>
        </p:nvPicPr>
        <p:blipFill>
          <a:blip r:embed="rId3"/>
          <a:stretch>
            <a:fillRect/>
          </a:stretch>
        </p:blipFill>
        <p:spPr>
          <a:xfrm>
            <a:off x="512318" y="2581408"/>
            <a:ext cx="2331806" cy="1311641"/>
          </a:xfrm>
          <a:prstGeom prst="rect">
            <a:avLst/>
          </a:prstGeom>
        </p:spPr>
      </p:pic>
      <p:pic>
        <p:nvPicPr>
          <p:cNvPr id="9" name="Picture 8">
            <a:extLst>
              <a:ext uri="{FF2B5EF4-FFF2-40B4-BE49-F238E27FC236}">
                <a16:creationId xmlns:a16="http://schemas.microsoft.com/office/drawing/2014/main" id="{C88BECEB-04ED-1D5B-244F-A3449DD35846}"/>
              </a:ext>
            </a:extLst>
          </p:cNvPr>
          <p:cNvPicPr>
            <a:picLocks noChangeAspect="1"/>
          </p:cNvPicPr>
          <p:nvPr/>
        </p:nvPicPr>
        <p:blipFill>
          <a:blip r:embed="rId4"/>
          <a:stretch>
            <a:fillRect/>
          </a:stretch>
        </p:blipFill>
        <p:spPr>
          <a:xfrm>
            <a:off x="3404061" y="2595696"/>
            <a:ext cx="2332800" cy="1316313"/>
          </a:xfrm>
          <a:prstGeom prst="rect">
            <a:avLst/>
          </a:prstGeom>
        </p:spPr>
      </p:pic>
      <p:pic>
        <p:nvPicPr>
          <p:cNvPr id="1026" name="Picture 2" descr="Fully Connected Layer vs Convolutional Layer: Explained | Built In">
            <a:extLst>
              <a:ext uri="{FF2B5EF4-FFF2-40B4-BE49-F238E27FC236}">
                <a16:creationId xmlns:a16="http://schemas.microsoft.com/office/drawing/2014/main" id="{03492C2D-F6C8-B01D-AF19-D4A3229A1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767" y="2591481"/>
            <a:ext cx="2336915" cy="131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347"/>
        <p:cNvGrpSpPr/>
        <p:nvPr/>
      </p:nvGrpSpPr>
      <p:grpSpPr>
        <a:xfrm>
          <a:off x="0" y="0"/>
          <a:ext cx="0" cy="0"/>
          <a:chOff x="0" y="0"/>
          <a:chExt cx="0" cy="0"/>
        </a:xfrm>
      </p:grpSpPr>
      <p:pic>
        <p:nvPicPr>
          <p:cNvPr id="348" name="Google Shape;348;p31"/>
          <p:cNvPicPr preferRelativeResize="0"/>
          <p:nvPr/>
        </p:nvPicPr>
        <p:blipFill rotWithShape="1">
          <a:blip r:embed="rId3">
            <a:alphaModFix/>
          </a:blip>
          <a:srcRect t="942" b="941"/>
          <a:stretch/>
        </p:blipFill>
        <p:spPr>
          <a:xfrm>
            <a:off x="4647598" y="2657398"/>
            <a:ext cx="3824729" cy="2486102"/>
          </a:xfrm>
          <a:prstGeom prst="rect">
            <a:avLst/>
          </a:prstGeom>
          <a:noFill/>
          <a:ln>
            <a:noFill/>
          </a:ln>
        </p:spPr>
      </p:pic>
      <p:pic>
        <p:nvPicPr>
          <p:cNvPr id="349" name="Google Shape;349;p31"/>
          <p:cNvPicPr preferRelativeResize="0"/>
          <p:nvPr/>
        </p:nvPicPr>
        <p:blipFill rotWithShape="1">
          <a:blip r:embed="rId4">
            <a:alphaModFix/>
          </a:blip>
          <a:srcRect t="5793" b="5792"/>
          <a:stretch/>
        </p:blipFill>
        <p:spPr>
          <a:xfrm>
            <a:off x="358451" y="2657398"/>
            <a:ext cx="4120004" cy="2486102"/>
          </a:xfrm>
          <a:prstGeom prst="rect">
            <a:avLst/>
          </a:prstGeom>
          <a:noFill/>
          <a:ln>
            <a:noFill/>
          </a:ln>
        </p:spPr>
      </p:pic>
      <p:sp>
        <p:nvSpPr>
          <p:cNvPr id="350" name="Google Shape;350;p31"/>
          <p:cNvSpPr txBox="1"/>
          <p:nvPr/>
        </p:nvSpPr>
        <p:spPr>
          <a:xfrm>
            <a:off x="358451" y="296721"/>
            <a:ext cx="3245806"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Dataset Used</a:t>
            </a:r>
            <a:endParaRPr sz="700" dirty="0"/>
          </a:p>
        </p:txBody>
      </p:sp>
      <p:grpSp>
        <p:nvGrpSpPr>
          <p:cNvPr id="360" name="Google Shape;360;p31"/>
          <p:cNvGrpSpPr/>
          <p:nvPr/>
        </p:nvGrpSpPr>
        <p:grpSpPr>
          <a:xfrm>
            <a:off x="211012" y="2585068"/>
            <a:ext cx="1543050" cy="2558432"/>
            <a:chOff x="0" y="-38100"/>
            <a:chExt cx="812800" cy="1347652"/>
          </a:xfrm>
        </p:grpSpPr>
        <p:sp>
          <p:nvSpPr>
            <p:cNvPr id="361" name="Google Shape;361;p31"/>
            <p:cNvSpPr/>
            <p:nvPr/>
          </p:nvSpPr>
          <p:spPr>
            <a:xfrm>
              <a:off x="0" y="0"/>
              <a:ext cx="82870" cy="1309552"/>
            </a:xfrm>
            <a:custGeom>
              <a:avLst/>
              <a:gdLst/>
              <a:ahLst/>
              <a:cxnLst/>
              <a:rect l="l" t="t" r="r" b="b"/>
              <a:pathLst>
                <a:path w="82870" h="1309552" extrusionOk="0">
                  <a:moveTo>
                    <a:pt x="0" y="0"/>
                  </a:moveTo>
                  <a:lnTo>
                    <a:pt x="82870" y="0"/>
                  </a:lnTo>
                  <a:lnTo>
                    <a:pt x="82870" y="1309552"/>
                  </a:lnTo>
                  <a:lnTo>
                    <a:pt x="0" y="1309552"/>
                  </a:lnTo>
                  <a:close/>
                </a:path>
              </a:pathLst>
            </a:custGeom>
            <a:solidFill>
              <a:srgbClr val="FFD02A"/>
            </a:solidFill>
            <a:ln>
              <a:noFill/>
            </a:ln>
          </p:spPr>
        </p:sp>
        <p:sp>
          <p:nvSpPr>
            <p:cNvPr id="362" name="Google Shape;362;p31"/>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1"/>
          <p:cNvGrpSpPr/>
          <p:nvPr/>
        </p:nvGrpSpPr>
        <p:grpSpPr>
          <a:xfrm>
            <a:off x="8472327" y="2585068"/>
            <a:ext cx="1543050" cy="2558432"/>
            <a:chOff x="0" y="-38100"/>
            <a:chExt cx="812800" cy="1347652"/>
          </a:xfrm>
        </p:grpSpPr>
        <p:sp>
          <p:nvSpPr>
            <p:cNvPr id="364" name="Google Shape;364;p31"/>
            <p:cNvSpPr/>
            <p:nvPr/>
          </p:nvSpPr>
          <p:spPr>
            <a:xfrm>
              <a:off x="0" y="0"/>
              <a:ext cx="82870" cy="1309552"/>
            </a:xfrm>
            <a:custGeom>
              <a:avLst/>
              <a:gdLst/>
              <a:ahLst/>
              <a:cxnLst/>
              <a:rect l="l" t="t" r="r" b="b"/>
              <a:pathLst>
                <a:path w="82870" h="1309552" extrusionOk="0">
                  <a:moveTo>
                    <a:pt x="0" y="0"/>
                  </a:moveTo>
                  <a:lnTo>
                    <a:pt x="82870" y="0"/>
                  </a:lnTo>
                  <a:lnTo>
                    <a:pt x="82870" y="1309552"/>
                  </a:lnTo>
                  <a:lnTo>
                    <a:pt x="0" y="1309552"/>
                  </a:lnTo>
                  <a:close/>
                </a:path>
              </a:pathLst>
            </a:custGeom>
            <a:solidFill>
              <a:srgbClr val="FFD02A"/>
            </a:solidFill>
            <a:ln>
              <a:noFill/>
            </a:ln>
          </p:spPr>
        </p:sp>
        <p:sp>
          <p:nvSpPr>
            <p:cNvPr id="365" name="Google Shape;365;p31"/>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2DECE51D-B93A-D855-6EF7-F64E59A6E835}"/>
              </a:ext>
            </a:extLst>
          </p:cNvPr>
          <p:cNvSpPr txBox="1"/>
          <p:nvPr/>
        </p:nvSpPr>
        <p:spPr>
          <a:xfrm>
            <a:off x="289674" y="1358563"/>
            <a:ext cx="8264391" cy="738664"/>
          </a:xfrm>
          <a:prstGeom prst="rect">
            <a:avLst/>
          </a:prstGeom>
          <a:noFill/>
        </p:spPr>
        <p:txBody>
          <a:bodyPr wrap="square" rtlCol="0">
            <a:spAutoFit/>
          </a:bodyPr>
          <a:lstStyle/>
          <a:p>
            <a:pPr algn="just"/>
            <a:r>
              <a:rPr lang="en-IN" dirty="0">
                <a:solidFill>
                  <a:schemeClr val="bg1"/>
                </a:solidFill>
              </a:rPr>
              <a:t>Animals Detection Images Dataset was downloaded from Kaggle for training and testing. The dataset contains 2377 images of each animal from which 75% of images were used for training and remaining for testing.</a:t>
            </a:r>
          </a:p>
        </p:txBody>
      </p:sp>
      <p:sp>
        <p:nvSpPr>
          <p:cNvPr id="3" name="TextBox 2">
            <a:extLst>
              <a:ext uri="{FF2B5EF4-FFF2-40B4-BE49-F238E27FC236}">
                <a16:creationId xmlns:a16="http://schemas.microsoft.com/office/drawing/2014/main" id="{2FA14824-A7F8-F9E1-4E14-DCD2DC657EAD}"/>
              </a:ext>
            </a:extLst>
          </p:cNvPr>
          <p:cNvSpPr txBox="1"/>
          <p:nvPr/>
        </p:nvSpPr>
        <p:spPr>
          <a:xfrm>
            <a:off x="-6725534" y="250554"/>
            <a:ext cx="6232796" cy="738664"/>
          </a:xfrm>
          <a:prstGeom prst="rect">
            <a:avLst/>
          </a:prstGeom>
          <a:noFill/>
        </p:spPr>
        <p:txBody>
          <a:bodyPr wrap="none" rtlCol="0">
            <a:spAutoFit/>
          </a:bodyPr>
          <a:lstStyle/>
          <a:p>
            <a:r>
              <a:rPr lang="en-IN" sz="4200" dirty="0">
                <a:solidFill>
                  <a:schemeClr val="bg1"/>
                </a:solidFill>
                <a:latin typeface="Playfair Display" panose="00000500000000000000" pitchFamily="2" charset="0"/>
              </a:rPr>
              <a:t>Creating Custom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578"/>
        <p:cNvGrpSpPr/>
        <p:nvPr/>
      </p:nvGrpSpPr>
      <p:grpSpPr>
        <a:xfrm>
          <a:off x="0" y="0"/>
          <a:ext cx="0" cy="0"/>
          <a:chOff x="0" y="0"/>
          <a:chExt cx="0" cy="0"/>
        </a:xfrm>
      </p:grpSpPr>
      <p:sp>
        <p:nvSpPr>
          <p:cNvPr id="586" name="Google Shape;586;p42"/>
          <p:cNvSpPr txBox="1"/>
          <p:nvPr/>
        </p:nvSpPr>
        <p:spPr>
          <a:xfrm rot="5400000">
            <a:off x="6091893" y="-5453474"/>
            <a:ext cx="1543050" cy="161538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579" name="Google Shape;579;p42"/>
          <p:cNvSpPr txBox="1"/>
          <p:nvPr/>
        </p:nvSpPr>
        <p:spPr>
          <a:xfrm>
            <a:off x="514350" y="335542"/>
            <a:ext cx="48525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00" b="0" i="0" u="none" strike="noStrike" cap="none" dirty="0">
                <a:solidFill>
                  <a:srgbClr val="FFFDFC"/>
                </a:solidFill>
                <a:latin typeface="Playfair Display"/>
                <a:ea typeface="Playfair Display"/>
                <a:cs typeface="Playfair Display"/>
                <a:sym typeface="Playfair Display"/>
              </a:rPr>
              <a:t>Ultralytics YOLO format</a:t>
            </a:r>
          </a:p>
          <a:p>
            <a:pPr marL="0" marR="0" lvl="0" indent="0" algn="l" rtl="0">
              <a:lnSpc>
                <a:spcPct val="100000"/>
              </a:lnSpc>
              <a:spcBef>
                <a:spcPts val="0"/>
              </a:spcBef>
              <a:spcAft>
                <a:spcPts val="0"/>
              </a:spcAft>
              <a:buNone/>
            </a:pPr>
            <a:endParaRPr lang="en-US" sz="700" dirty="0"/>
          </a:p>
        </p:txBody>
      </p:sp>
      <p:sp>
        <p:nvSpPr>
          <p:cNvPr id="580" name="Google Shape;580;p42"/>
          <p:cNvSpPr txBox="1"/>
          <p:nvPr/>
        </p:nvSpPr>
        <p:spPr>
          <a:xfrm>
            <a:off x="514350" y="1104287"/>
            <a:ext cx="8165076" cy="90486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b="0" i="0" u="none" strike="noStrike" cap="none" dirty="0">
                <a:solidFill>
                  <a:srgbClr val="FFFDFC"/>
                </a:solidFill>
                <a:latin typeface="Nunito Light"/>
                <a:ea typeface="Nunito Light"/>
                <a:cs typeface="Nunito Light"/>
                <a:sym typeface="Nunito Light"/>
              </a:rPr>
              <a:t>The Ultralytics YOLO format is a dataset configuration format that allows you to define the dataset root directory, the relative paths to training/validation/testing image directories or *.txt files containing image paths, and a dictionary of class names. Here is an example:</a:t>
            </a:r>
            <a:endParaRPr lang="en-US" sz="1050" dirty="0"/>
          </a:p>
        </p:txBody>
      </p:sp>
      <p:grpSp>
        <p:nvGrpSpPr>
          <p:cNvPr id="587" name="Google Shape;587;p42"/>
          <p:cNvGrpSpPr/>
          <p:nvPr/>
        </p:nvGrpSpPr>
        <p:grpSpPr>
          <a:xfrm rot="5400000">
            <a:off x="-6419698" y="-1105981"/>
            <a:ext cx="11009561" cy="2386905"/>
            <a:chOff x="0" y="-38100"/>
            <a:chExt cx="5799275" cy="1257300"/>
          </a:xfrm>
        </p:grpSpPr>
        <p:sp>
          <p:nvSpPr>
            <p:cNvPr id="588" name="Google Shape;588;p42"/>
            <p:cNvSpPr/>
            <p:nvPr/>
          </p:nvSpPr>
          <p:spPr>
            <a:xfrm>
              <a:off x="0" y="0"/>
              <a:ext cx="5799275" cy="1219200"/>
            </a:xfrm>
            <a:custGeom>
              <a:avLst/>
              <a:gdLst/>
              <a:ahLst/>
              <a:cxnLst/>
              <a:rect l="l" t="t" r="r" b="b"/>
              <a:pathLst>
                <a:path w="5799275" h="1219200" extrusionOk="0">
                  <a:moveTo>
                    <a:pt x="0" y="0"/>
                  </a:moveTo>
                  <a:lnTo>
                    <a:pt x="5799275" y="0"/>
                  </a:lnTo>
                  <a:lnTo>
                    <a:pt x="5799275" y="1219200"/>
                  </a:lnTo>
                  <a:lnTo>
                    <a:pt x="0" y="1219200"/>
                  </a:lnTo>
                  <a:close/>
                </a:path>
              </a:pathLst>
            </a:custGeom>
            <a:solidFill>
              <a:srgbClr val="8EA532"/>
            </a:solidFill>
            <a:ln>
              <a:noFill/>
            </a:ln>
          </p:spPr>
        </p:sp>
        <p:sp>
          <p:nvSpPr>
            <p:cNvPr id="589" name="Google Shape;589;p42"/>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D0A3336F-B49B-F16B-AAED-E34BAC76D921}"/>
              </a:ext>
            </a:extLst>
          </p:cNvPr>
          <p:cNvPicPr>
            <a:picLocks noChangeAspect="1"/>
          </p:cNvPicPr>
          <p:nvPr/>
        </p:nvPicPr>
        <p:blipFill>
          <a:blip r:embed="rId3"/>
          <a:stretch>
            <a:fillRect/>
          </a:stretch>
        </p:blipFill>
        <p:spPr>
          <a:xfrm>
            <a:off x="2305002" y="2557320"/>
            <a:ext cx="4533996" cy="22838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578"/>
        <p:cNvGrpSpPr/>
        <p:nvPr/>
      </p:nvGrpSpPr>
      <p:grpSpPr>
        <a:xfrm>
          <a:off x="0" y="0"/>
          <a:ext cx="0" cy="0"/>
          <a:chOff x="0" y="0"/>
          <a:chExt cx="0" cy="0"/>
        </a:xfrm>
      </p:grpSpPr>
      <p:sp>
        <p:nvSpPr>
          <p:cNvPr id="586" name="Google Shape;586;p42"/>
          <p:cNvSpPr txBox="1"/>
          <p:nvPr/>
        </p:nvSpPr>
        <p:spPr>
          <a:xfrm rot="5400000">
            <a:off x="6091893" y="-5453474"/>
            <a:ext cx="1543050" cy="161538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579" name="Google Shape;579;p42"/>
          <p:cNvSpPr txBox="1"/>
          <p:nvPr/>
        </p:nvSpPr>
        <p:spPr>
          <a:xfrm>
            <a:off x="514350" y="335542"/>
            <a:ext cx="48525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00" b="0" i="0" u="none" strike="noStrike" cap="none" dirty="0">
                <a:solidFill>
                  <a:srgbClr val="FFFDFC"/>
                </a:solidFill>
                <a:latin typeface="Playfair Display"/>
                <a:ea typeface="Playfair Display"/>
                <a:cs typeface="Playfair Display"/>
                <a:sym typeface="Playfair Display"/>
              </a:rPr>
              <a:t>Ultralytics YOLO format</a:t>
            </a:r>
          </a:p>
          <a:p>
            <a:pPr marL="0" marR="0" lvl="0" indent="0" algn="l" rtl="0">
              <a:lnSpc>
                <a:spcPct val="100000"/>
              </a:lnSpc>
              <a:spcBef>
                <a:spcPts val="0"/>
              </a:spcBef>
              <a:spcAft>
                <a:spcPts val="0"/>
              </a:spcAft>
              <a:buNone/>
            </a:pPr>
            <a:endParaRPr lang="en-US" sz="700" dirty="0"/>
          </a:p>
        </p:txBody>
      </p:sp>
      <p:sp>
        <p:nvSpPr>
          <p:cNvPr id="580" name="Google Shape;580;p42"/>
          <p:cNvSpPr txBox="1"/>
          <p:nvPr/>
        </p:nvSpPr>
        <p:spPr>
          <a:xfrm>
            <a:off x="514350" y="1104287"/>
            <a:ext cx="8165076" cy="150810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b="0" i="0" u="none" strike="noStrike" cap="none" dirty="0">
                <a:solidFill>
                  <a:srgbClr val="FFFDFC"/>
                </a:solidFill>
                <a:latin typeface="Nunito Light"/>
                <a:ea typeface="Nunito Light"/>
                <a:cs typeface="Nunito Light"/>
                <a:sym typeface="Nunito Light"/>
              </a:rPr>
              <a:t>Labels for this format should be exported to YOLO format with one *.txt file per image. If there are no objects in an image, no *.txt file is required. The *.txt file should be formatted with one row per object in class </a:t>
            </a:r>
            <a:r>
              <a:rPr lang="en-US" b="0" i="0" u="none" strike="noStrike" cap="none" dirty="0" err="1">
                <a:solidFill>
                  <a:srgbClr val="FFFDFC"/>
                </a:solidFill>
                <a:latin typeface="Nunito Light"/>
                <a:ea typeface="Nunito Light"/>
                <a:cs typeface="Nunito Light"/>
                <a:sym typeface="Nunito Light"/>
              </a:rPr>
              <a:t>x_center</a:t>
            </a:r>
            <a:r>
              <a:rPr lang="en-US" b="0" i="0" u="none" strike="noStrike" cap="none" dirty="0">
                <a:solidFill>
                  <a:srgbClr val="FFFDFC"/>
                </a:solidFill>
                <a:latin typeface="Nunito Light"/>
                <a:ea typeface="Nunito Light"/>
                <a:cs typeface="Nunito Light"/>
                <a:sym typeface="Nunito Light"/>
              </a:rPr>
              <a:t> </a:t>
            </a:r>
            <a:r>
              <a:rPr lang="en-US" b="0" i="0" u="none" strike="noStrike" cap="none" dirty="0" err="1">
                <a:solidFill>
                  <a:srgbClr val="FFFDFC"/>
                </a:solidFill>
                <a:latin typeface="Nunito Light"/>
                <a:ea typeface="Nunito Light"/>
                <a:cs typeface="Nunito Light"/>
                <a:sym typeface="Nunito Light"/>
              </a:rPr>
              <a:t>y_center</a:t>
            </a:r>
            <a:r>
              <a:rPr lang="en-US" b="0" i="0" u="none" strike="noStrike" cap="none" dirty="0">
                <a:solidFill>
                  <a:srgbClr val="FFFDFC"/>
                </a:solidFill>
                <a:latin typeface="Nunito Light"/>
                <a:ea typeface="Nunito Light"/>
                <a:cs typeface="Nunito Light"/>
                <a:sym typeface="Nunito Light"/>
              </a:rPr>
              <a:t> width height format. Box coordinates must be in normalized </a:t>
            </a:r>
            <a:r>
              <a:rPr lang="en-US" b="0" i="0" u="none" strike="noStrike" cap="none" dirty="0" err="1">
                <a:solidFill>
                  <a:srgbClr val="FFFDFC"/>
                </a:solidFill>
                <a:latin typeface="Nunito Light"/>
                <a:ea typeface="Nunito Light"/>
                <a:cs typeface="Nunito Light"/>
                <a:sym typeface="Nunito Light"/>
              </a:rPr>
              <a:t>xywh</a:t>
            </a:r>
            <a:r>
              <a:rPr lang="en-US" b="0" i="0" u="none" strike="noStrike" cap="none" dirty="0">
                <a:solidFill>
                  <a:srgbClr val="FFFDFC"/>
                </a:solidFill>
                <a:latin typeface="Nunito Light"/>
                <a:ea typeface="Nunito Light"/>
                <a:cs typeface="Nunito Light"/>
                <a:sym typeface="Nunito Light"/>
              </a:rPr>
              <a:t> format (from 0 to 1). If your boxes are in pixels, you should divide </a:t>
            </a:r>
            <a:r>
              <a:rPr lang="en-US" b="0" i="0" u="none" strike="noStrike" cap="none" dirty="0" err="1">
                <a:solidFill>
                  <a:srgbClr val="FFFDFC"/>
                </a:solidFill>
                <a:latin typeface="Nunito Light"/>
                <a:ea typeface="Nunito Light"/>
                <a:cs typeface="Nunito Light"/>
                <a:sym typeface="Nunito Light"/>
              </a:rPr>
              <a:t>x_center</a:t>
            </a:r>
            <a:r>
              <a:rPr lang="en-US" b="0" i="0" u="none" strike="noStrike" cap="none" dirty="0">
                <a:solidFill>
                  <a:srgbClr val="FFFDFC"/>
                </a:solidFill>
                <a:latin typeface="Nunito Light"/>
                <a:ea typeface="Nunito Light"/>
                <a:cs typeface="Nunito Light"/>
                <a:sym typeface="Nunito Light"/>
              </a:rPr>
              <a:t> and width by image width, and </a:t>
            </a:r>
            <a:r>
              <a:rPr lang="en-US" b="0" i="0" u="none" strike="noStrike" cap="none" dirty="0" err="1">
                <a:solidFill>
                  <a:srgbClr val="FFFDFC"/>
                </a:solidFill>
                <a:latin typeface="Nunito Light"/>
                <a:ea typeface="Nunito Light"/>
                <a:cs typeface="Nunito Light"/>
                <a:sym typeface="Nunito Light"/>
              </a:rPr>
              <a:t>y_center</a:t>
            </a:r>
            <a:r>
              <a:rPr lang="en-US" b="0" i="0" u="none" strike="noStrike" cap="none" dirty="0">
                <a:solidFill>
                  <a:srgbClr val="FFFDFC"/>
                </a:solidFill>
                <a:latin typeface="Nunito Light"/>
                <a:ea typeface="Nunito Light"/>
                <a:cs typeface="Nunito Light"/>
                <a:sym typeface="Nunito Light"/>
              </a:rPr>
              <a:t> and height by image height. Class numbers should be zero-indexed (start with 0).</a:t>
            </a:r>
            <a:endParaRPr lang="en-US" sz="1050" dirty="0"/>
          </a:p>
        </p:txBody>
      </p:sp>
      <p:grpSp>
        <p:nvGrpSpPr>
          <p:cNvPr id="587" name="Google Shape;587;p42"/>
          <p:cNvGrpSpPr/>
          <p:nvPr/>
        </p:nvGrpSpPr>
        <p:grpSpPr>
          <a:xfrm rot="5400000">
            <a:off x="-6419698" y="-1105981"/>
            <a:ext cx="11009561" cy="2386905"/>
            <a:chOff x="0" y="-38100"/>
            <a:chExt cx="5799275" cy="1257300"/>
          </a:xfrm>
        </p:grpSpPr>
        <p:sp>
          <p:nvSpPr>
            <p:cNvPr id="588" name="Google Shape;588;p42"/>
            <p:cNvSpPr/>
            <p:nvPr/>
          </p:nvSpPr>
          <p:spPr>
            <a:xfrm>
              <a:off x="0" y="0"/>
              <a:ext cx="5799275" cy="1219200"/>
            </a:xfrm>
            <a:custGeom>
              <a:avLst/>
              <a:gdLst/>
              <a:ahLst/>
              <a:cxnLst/>
              <a:rect l="l" t="t" r="r" b="b"/>
              <a:pathLst>
                <a:path w="5799275" h="1219200" extrusionOk="0">
                  <a:moveTo>
                    <a:pt x="0" y="0"/>
                  </a:moveTo>
                  <a:lnTo>
                    <a:pt x="5799275" y="0"/>
                  </a:lnTo>
                  <a:lnTo>
                    <a:pt x="5799275" y="1219200"/>
                  </a:lnTo>
                  <a:lnTo>
                    <a:pt x="0" y="1219200"/>
                  </a:lnTo>
                  <a:close/>
                </a:path>
              </a:pathLst>
            </a:custGeom>
            <a:solidFill>
              <a:srgbClr val="8EA532"/>
            </a:solidFill>
            <a:ln>
              <a:noFill/>
            </a:ln>
          </p:spPr>
        </p:sp>
        <p:sp>
          <p:nvSpPr>
            <p:cNvPr id="589" name="Google Shape;589;p42"/>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052" name="Picture 4" descr="Example labelled image">
            <a:extLst>
              <a:ext uri="{FF2B5EF4-FFF2-40B4-BE49-F238E27FC236}">
                <a16:creationId xmlns:a16="http://schemas.microsoft.com/office/drawing/2014/main" id="{39008EF6-B726-D7C7-798C-A95DBDCC2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520" y="2733150"/>
            <a:ext cx="3546427" cy="220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578"/>
        <p:cNvGrpSpPr/>
        <p:nvPr/>
      </p:nvGrpSpPr>
      <p:grpSpPr>
        <a:xfrm>
          <a:off x="0" y="0"/>
          <a:ext cx="0" cy="0"/>
          <a:chOff x="0" y="0"/>
          <a:chExt cx="0" cy="0"/>
        </a:xfrm>
      </p:grpSpPr>
      <p:sp>
        <p:nvSpPr>
          <p:cNvPr id="586" name="Google Shape;586;p42"/>
          <p:cNvSpPr txBox="1"/>
          <p:nvPr/>
        </p:nvSpPr>
        <p:spPr>
          <a:xfrm rot="5400000">
            <a:off x="6091893" y="-5453474"/>
            <a:ext cx="1543050" cy="161538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579" name="Google Shape;579;p42"/>
          <p:cNvSpPr txBox="1"/>
          <p:nvPr/>
        </p:nvSpPr>
        <p:spPr>
          <a:xfrm>
            <a:off x="514350" y="335542"/>
            <a:ext cx="48525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00" b="0" i="0" u="none" strike="noStrike" cap="none" dirty="0">
                <a:solidFill>
                  <a:srgbClr val="FFFDFC"/>
                </a:solidFill>
                <a:latin typeface="Playfair Display"/>
                <a:ea typeface="Playfair Display"/>
                <a:cs typeface="Playfair Display"/>
                <a:sym typeface="Playfair Display"/>
              </a:rPr>
              <a:t>Ultralytics YOLO format</a:t>
            </a:r>
          </a:p>
          <a:p>
            <a:pPr marL="0" marR="0" lvl="0" indent="0" algn="l" rtl="0">
              <a:lnSpc>
                <a:spcPct val="100000"/>
              </a:lnSpc>
              <a:spcBef>
                <a:spcPts val="0"/>
              </a:spcBef>
              <a:spcAft>
                <a:spcPts val="0"/>
              </a:spcAft>
              <a:buNone/>
            </a:pPr>
            <a:endParaRPr lang="en-US" sz="700" dirty="0"/>
          </a:p>
        </p:txBody>
      </p:sp>
      <p:sp>
        <p:nvSpPr>
          <p:cNvPr id="580" name="Google Shape;580;p42"/>
          <p:cNvSpPr txBox="1"/>
          <p:nvPr/>
        </p:nvSpPr>
        <p:spPr>
          <a:xfrm>
            <a:off x="514350" y="1104287"/>
            <a:ext cx="8165076" cy="30162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b="0" i="0" u="none" strike="noStrike" cap="none" dirty="0">
                <a:solidFill>
                  <a:srgbClr val="FFFDFC"/>
                </a:solidFill>
                <a:latin typeface="Nunito Light"/>
                <a:ea typeface="Nunito Light"/>
                <a:cs typeface="Nunito Light"/>
                <a:sym typeface="Nunito Light"/>
              </a:rPr>
              <a:t>The label file corresponding to the above image contains 2 persons (class 0) and a tie (class 27):</a:t>
            </a:r>
            <a:endParaRPr lang="en-US" sz="1050" dirty="0"/>
          </a:p>
        </p:txBody>
      </p:sp>
      <p:grpSp>
        <p:nvGrpSpPr>
          <p:cNvPr id="587" name="Google Shape;587;p42"/>
          <p:cNvGrpSpPr/>
          <p:nvPr/>
        </p:nvGrpSpPr>
        <p:grpSpPr>
          <a:xfrm rot="5400000">
            <a:off x="-6419698" y="-1105981"/>
            <a:ext cx="11009561" cy="2386905"/>
            <a:chOff x="0" y="-38100"/>
            <a:chExt cx="5799275" cy="1257300"/>
          </a:xfrm>
        </p:grpSpPr>
        <p:sp>
          <p:nvSpPr>
            <p:cNvPr id="588" name="Google Shape;588;p42"/>
            <p:cNvSpPr/>
            <p:nvPr/>
          </p:nvSpPr>
          <p:spPr>
            <a:xfrm>
              <a:off x="0" y="0"/>
              <a:ext cx="5799275" cy="1219200"/>
            </a:xfrm>
            <a:custGeom>
              <a:avLst/>
              <a:gdLst/>
              <a:ahLst/>
              <a:cxnLst/>
              <a:rect l="l" t="t" r="r" b="b"/>
              <a:pathLst>
                <a:path w="5799275" h="1219200" extrusionOk="0">
                  <a:moveTo>
                    <a:pt x="0" y="0"/>
                  </a:moveTo>
                  <a:lnTo>
                    <a:pt x="5799275" y="0"/>
                  </a:lnTo>
                  <a:lnTo>
                    <a:pt x="5799275" y="1219200"/>
                  </a:lnTo>
                  <a:lnTo>
                    <a:pt x="0" y="1219200"/>
                  </a:lnTo>
                  <a:close/>
                </a:path>
              </a:pathLst>
            </a:custGeom>
            <a:solidFill>
              <a:srgbClr val="8EA532"/>
            </a:solidFill>
            <a:ln>
              <a:noFill/>
            </a:ln>
          </p:spPr>
        </p:sp>
        <p:sp>
          <p:nvSpPr>
            <p:cNvPr id="589" name="Google Shape;589;p42"/>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075" name="Picture 3" descr="Example label file">
            <a:extLst>
              <a:ext uri="{FF2B5EF4-FFF2-40B4-BE49-F238E27FC236}">
                <a16:creationId xmlns:a16="http://schemas.microsoft.com/office/drawing/2014/main" id="{DE4FB741-C5D1-6C88-8E8F-DE6133D106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40" t="18644" r="13140" b="36401"/>
          <a:stretch/>
        </p:blipFill>
        <p:spPr bwMode="auto">
          <a:xfrm>
            <a:off x="2872740" y="1588770"/>
            <a:ext cx="3398520" cy="982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D7E628-BD78-6FDF-C01E-CBC44D2379AC}"/>
              </a:ext>
            </a:extLst>
          </p:cNvPr>
          <p:cNvSpPr txBox="1"/>
          <p:nvPr/>
        </p:nvSpPr>
        <p:spPr>
          <a:xfrm>
            <a:off x="514350" y="2754612"/>
            <a:ext cx="8165076" cy="523220"/>
          </a:xfrm>
          <a:prstGeom prst="rect">
            <a:avLst/>
          </a:prstGeom>
          <a:noFill/>
        </p:spPr>
        <p:txBody>
          <a:bodyPr wrap="square" rtlCol="0">
            <a:spAutoFit/>
          </a:bodyPr>
          <a:lstStyle/>
          <a:p>
            <a:pPr algn="just"/>
            <a:r>
              <a:rPr lang="en-US" b="0" i="0" dirty="0">
                <a:solidFill>
                  <a:schemeClr val="bg1"/>
                </a:solidFill>
                <a:effectLst/>
                <a:latin typeface="Nunito Light" pitchFamily="2" charset="0"/>
              </a:rPr>
              <a:t>When using the Ultralytics YOLO format, organize your training and validation images and labels as shown in the example below.</a:t>
            </a:r>
            <a:endParaRPr lang="en-IN" dirty="0">
              <a:solidFill>
                <a:schemeClr val="bg1"/>
              </a:solidFill>
              <a:latin typeface="Nunito Light" pitchFamily="2" charset="0"/>
            </a:endParaRPr>
          </a:p>
        </p:txBody>
      </p:sp>
      <p:pic>
        <p:nvPicPr>
          <p:cNvPr id="5" name="Picture 4">
            <a:extLst>
              <a:ext uri="{FF2B5EF4-FFF2-40B4-BE49-F238E27FC236}">
                <a16:creationId xmlns:a16="http://schemas.microsoft.com/office/drawing/2014/main" id="{F9531A46-E4C4-33A7-D405-487478492601}"/>
              </a:ext>
            </a:extLst>
          </p:cNvPr>
          <p:cNvPicPr>
            <a:picLocks noChangeAspect="1"/>
          </p:cNvPicPr>
          <p:nvPr/>
        </p:nvPicPr>
        <p:blipFill>
          <a:blip r:embed="rId4"/>
          <a:stretch>
            <a:fillRect/>
          </a:stretch>
        </p:blipFill>
        <p:spPr>
          <a:xfrm>
            <a:off x="3372957" y="3273986"/>
            <a:ext cx="2447862" cy="1766829"/>
          </a:xfrm>
          <a:prstGeom prst="rect">
            <a:avLst/>
          </a:prstGeom>
        </p:spPr>
      </p:pic>
    </p:spTree>
    <p:extLst>
      <p:ext uri="{BB962C8B-B14F-4D97-AF65-F5344CB8AC3E}">
        <p14:creationId xmlns:p14="http://schemas.microsoft.com/office/powerpoint/2010/main" val="2842561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297"/>
        <p:cNvGrpSpPr/>
        <p:nvPr/>
      </p:nvGrpSpPr>
      <p:grpSpPr>
        <a:xfrm>
          <a:off x="0" y="0"/>
          <a:ext cx="0" cy="0"/>
          <a:chOff x="0" y="0"/>
          <a:chExt cx="0" cy="0"/>
        </a:xfrm>
      </p:grpSpPr>
      <p:grpSp>
        <p:nvGrpSpPr>
          <p:cNvPr id="298" name="Google Shape;298;p28"/>
          <p:cNvGrpSpPr/>
          <p:nvPr/>
        </p:nvGrpSpPr>
        <p:grpSpPr>
          <a:xfrm>
            <a:off x="4980876" y="-72330"/>
            <a:ext cx="3975607" cy="5215830"/>
            <a:chOff x="0" y="-38100"/>
            <a:chExt cx="2094147" cy="2747433"/>
          </a:xfrm>
        </p:grpSpPr>
        <p:sp>
          <p:nvSpPr>
            <p:cNvPr id="299" name="Google Shape;299;p28"/>
            <p:cNvSpPr/>
            <p:nvPr/>
          </p:nvSpPr>
          <p:spPr>
            <a:xfrm>
              <a:off x="0" y="0"/>
              <a:ext cx="2094147" cy="2709333"/>
            </a:xfrm>
            <a:custGeom>
              <a:avLst/>
              <a:gdLst/>
              <a:ahLst/>
              <a:cxnLst/>
              <a:rect l="l" t="t" r="r" b="b"/>
              <a:pathLst>
                <a:path w="2094147" h="2709333" extrusionOk="0">
                  <a:moveTo>
                    <a:pt x="0" y="0"/>
                  </a:moveTo>
                  <a:lnTo>
                    <a:pt x="2094147" y="0"/>
                  </a:lnTo>
                  <a:lnTo>
                    <a:pt x="2094147" y="2709333"/>
                  </a:lnTo>
                  <a:lnTo>
                    <a:pt x="0" y="2709333"/>
                  </a:lnTo>
                  <a:close/>
                </a:path>
              </a:pathLst>
            </a:custGeom>
            <a:solidFill>
              <a:srgbClr val="8EA532"/>
            </a:solidFill>
            <a:ln>
              <a:noFill/>
            </a:ln>
          </p:spPr>
        </p:sp>
        <p:sp>
          <p:nvSpPr>
            <p:cNvPr id="300" name="Google Shape;300;p28"/>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1" name="Google Shape;301;p28"/>
          <p:cNvGrpSpPr/>
          <p:nvPr/>
        </p:nvGrpSpPr>
        <p:grpSpPr>
          <a:xfrm>
            <a:off x="-3780344" y="-72330"/>
            <a:ext cx="3975607" cy="5215830"/>
            <a:chOff x="0" y="-38100"/>
            <a:chExt cx="2094147" cy="2747433"/>
          </a:xfrm>
        </p:grpSpPr>
        <p:sp>
          <p:nvSpPr>
            <p:cNvPr id="302" name="Google Shape;302;p28"/>
            <p:cNvSpPr/>
            <p:nvPr/>
          </p:nvSpPr>
          <p:spPr>
            <a:xfrm>
              <a:off x="0" y="0"/>
              <a:ext cx="2094147" cy="2709333"/>
            </a:xfrm>
            <a:custGeom>
              <a:avLst/>
              <a:gdLst/>
              <a:ahLst/>
              <a:cxnLst/>
              <a:rect l="l" t="t" r="r" b="b"/>
              <a:pathLst>
                <a:path w="2094147" h="2709333" extrusionOk="0">
                  <a:moveTo>
                    <a:pt x="0" y="0"/>
                  </a:moveTo>
                  <a:lnTo>
                    <a:pt x="2094147" y="0"/>
                  </a:lnTo>
                  <a:lnTo>
                    <a:pt x="2094147" y="2709333"/>
                  </a:lnTo>
                  <a:lnTo>
                    <a:pt x="0" y="2709333"/>
                  </a:lnTo>
                  <a:close/>
                </a:path>
              </a:pathLst>
            </a:custGeom>
            <a:solidFill>
              <a:srgbClr val="FFD02A"/>
            </a:solidFill>
            <a:ln>
              <a:noFill/>
            </a:ln>
          </p:spPr>
        </p:sp>
        <p:sp>
          <p:nvSpPr>
            <p:cNvPr id="303" name="Google Shape;303;p28"/>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28"/>
          <p:cNvSpPr/>
          <p:nvPr/>
        </p:nvSpPr>
        <p:spPr>
          <a:xfrm>
            <a:off x="3870461" y="514350"/>
            <a:ext cx="2220831" cy="1943100"/>
          </a:xfrm>
          <a:custGeom>
            <a:avLst/>
            <a:gdLst/>
            <a:ahLst/>
            <a:cxnLst/>
            <a:rect l="l" t="t" r="r" b="b"/>
            <a:pathLst>
              <a:path w="4441662" h="3886200" extrusionOk="0">
                <a:moveTo>
                  <a:pt x="0" y="0"/>
                </a:moveTo>
                <a:lnTo>
                  <a:pt x="4441662" y="0"/>
                </a:lnTo>
                <a:lnTo>
                  <a:pt x="4441662" y="3886200"/>
                </a:lnTo>
                <a:lnTo>
                  <a:pt x="0" y="3886200"/>
                </a:lnTo>
                <a:lnTo>
                  <a:pt x="0" y="0"/>
                </a:lnTo>
                <a:close/>
              </a:path>
            </a:pathLst>
          </a:custGeom>
          <a:blipFill rotWithShape="1">
            <a:blip r:embed="rId3">
              <a:alphaModFix/>
            </a:blip>
            <a:stretch>
              <a:fillRect l="-15659" r="-15658"/>
            </a:stretch>
          </a:blipFill>
          <a:ln>
            <a:noFill/>
          </a:ln>
        </p:spPr>
      </p:sp>
      <p:sp>
        <p:nvSpPr>
          <p:cNvPr id="306" name="Google Shape;306;p28"/>
          <p:cNvSpPr txBox="1"/>
          <p:nvPr/>
        </p:nvSpPr>
        <p:spPr>
          <a:xfrm>
            <a:off x="514350" y="471488"/>
            <a:ext cx="3198300" cy="193899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b="0" i="0" u="none" strike="noStrike" cap="none" dirty="0">
                <a:solidFill>
                  <a:srgbClr val="FFFDFC"/>
                </a:solidFill>
                <a:latin typeface="Playfair Display"/>
                <a:ea typeface="Playfair Display"/>
                <a:cs typeface="Playfair Display"/>
                <a:sym typeface="Playfair Display"/>
              </a:rPr>
              <a:t>Creating Custom Dataset</a:t>
            </a:r>
          </a:p>
        </p:txBody>
      </p:sp>
      <p:sp>
        <p:nvSpPr>
          <p:cNvPr id="307" name="Google Shape;307;p28"/>
          <p:cNvSpPr txBox="1"/>
          <p:nvPr/>
        </p:nvSpPr>
        <p:spPr>
          <a:xfrm>
            <a:off x="6412348" y="1226344"/>
            <a:ext cx="2217302" cy="1107996"/>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200" b="0" i="0" u="none" strike="noStrike" cap="none" dirty="0">
                <a:solidFill>
                  <a:srgbClr val="FFFDFC"/>
                </a:solidFill>
                <a:latin typeface="Nunito Light"/>
                <a:ea typeface="Nunito Light"/>
                <a:cs typeface="Nunito Light"/>
                <a:sym typeface="Nunito Light"/>
              </a:rPr>
              <a:t>Clicked photos can be uploaded to a website makesence.ai to annotate and generate labels for the images. These generated data can now be used for training and testing of the model</a:t>
            </a:r>
          </a:p>
        </p:txBody>
      </p:sp>
      <p:sp>
        <p:nvSpPr>
          <p:cNvPr id="308" name="Google Shape;308;p28"/>
          <p:cNvSpPr txBox="1"/>
          <p:nvPr/>
        </p:nvSpPr>
        <p:spPr>
          <a:xfrm>
            <a:off x="6412348" y="520377"/>
            <a:ext cx="2060846" cy="60016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1500" b="1" i="0" u="none" strike="noStrike" cap="none" dirty="0">
                <a:solidFill>
                  <a:srgbClr val="FFFDFC"/>
                </a:solidFill>
                <a:latin typeface="Nunito"/>
                <a:ea typeface="Nunito"/>
                <a:cs typeface="Nunito"/>
                <a:sym typeface="Nunito"/>
              </a:rPr>
              <a:t>Creating dataset from clicked photos</a:t>
            </a:r>
          </a:p>
        </p:txBody>
      </p:sp>
      <p:sp>
        <p:nvSpPr>
          <p:cNvPr id="309" name="Google Shape;309;p28"/>
          <p:cNvSpPr txBox="1"/>
          <p:nvPr/>
        </p:nvSpPr>
        <p:spPr>
          <a:xfrm>
            <a:off x="6412348" y="3375893"/>
            <a:ext cx="2217302" cy="738664"/>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 sz="1200" b="0" i="0" u="none" strike="noStrike" cap="none" dirty="0">
                <a:solidFill>
                  <a:srgbClr val="FFFDFC"/>
                </a:solidFill>
                <a:latin typeface="Nunito Light"/>
                <a:ea typeface="Nunito Light"/>
                <a:cs typeface="Nunito Light"/>
                <a:sym typeface="Nunito Light"/>
              </a:rPr>
              <a:t>We can download custom labled images using the toolkit OID_v4 toolkit which is </a:t>
            </a:r>
            <a:r>
              <a:rPr lang="en" sz="1200" b="0" i="0" u="none" strike="noStrike" cap="none">
                <a:solidFill>
                  <a:srgbClr val="FFFDFC"/>
                </a:solidFill>
                <a:latin typeface="Nunito Light"/>
                <a:ea typeface="Nunito Light"/>
                <a:cs typeface="Nunito Light"/>
                <a:sym typeface="Nunito Light"/>
              </a:rPr>
              <a:t>an open-source </a:t>
            </a:r>
            <a:r>
              <a:rPr lang="en" sz="1200" b="0" i="0" u="none" strike="noStrike" cap="none" dirty="0">
                <a:solidFill>
                  <a:srgbClr val="FFFDFC"/>
                </a:solidFill>
                <a:latin typeface="Nunito Light"/>
                <a:ea typeface="Nunito Light"/>
                <a:cs typeface="Nunito Light"/>
                <a:sym typeface="Nunito Light"/>
              </a:rPr>
              <a:t>project present on github.</a:t>
            </a:r>
            <a:endParaRPr sz="1000" dirty="0"/>
          </a:p>
        </p:txBody>
      </p:sp>
      <p:sp>
        <p:nvSpPr>
          <p:cNvPr id="310" name="Google Shape;310;p28"/>
          <p:cNvSpPr txBox="1"/>
          <p:nvPr/>
        </p:nvSpPr>
        <p:spPr>
          <a:xfrm>
            <a:off x="6412348" y="2683079"/>
            <a:ext cx="2060846" cy="60016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dirty="0">
                <a:solidFill>
                  <a:srgbClr val="FFFDFC"/>
                </a:solidFill>
                <a:latin typeface="Nunito"/>
                <a:sym typeface="Nunito"/>
              </a:rPr>
              <a:t>Downloading custom labled dataset</a:t>
            </a:r>
            <a:endParaRPr sz="700" dirty="0"/>
          </a:p>
        </p:txBody>
      </p:sp>
      <p:pic>
        <p:nvPicPr>
          <p:cNvPr id="3" name="Picture 2">
            <a:extLst>
              <a:ext uri="{FF2B5EF4-FFF2-40B4-BE49-F238E27FC236}">
                <a16:creationId xmlns:a16="http://schemas.microsoft.com/office/drawing/2014/main" id="{213BA491-6AC0-25D5-DD66-DAD32BFC0E1C}"/>
              </a:ext>
            </a:extLst>
          </p:cNvPr>
          <p:cNvPicPr>
            <a:picLocks noChangeAspect="1"/>
          </p:cNvPicPr>
          <p:nvPr/>
        </p:nvPicPr>
        <p:blipFill>
          <a:blip r:embed="rId4"/>
          <a:stretch>
            <a:fillRect/>
          </a:stretch>
        </p:blipFill>
        <p:spPr>
          <a:xfrm>
            <a:off x="3325005" y="514350"/>
            <a:ext cx="2801927" cy="1955247"/>
          </a:xfrm>
          <a:prstGeom prst="rect">
            <a:avLst/>
          </a:prstGeom>
        </p:spPr>
      </p:pic>
      <p:pic>
        <p:nvPicPr>
          <p:cNvPr id="1026" name="Picture 2" descr="Keras RetinaNet – Sea Turtle, Training &amp; Detection – Daniels Coding Blog">
            <a:extLst>
              <a:ext uri="{FF2B5EF4-FFF2-40B4-BE49-F238E27FC236}">
                <a16:creationId xmlns:a16="http://schemas.microsoft.com/office/drawing/2014/main" id="{848B97F2-0AF7-48F6-BE79-C149E08D0E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31" t="4650" r="3685" b="9972"/>
          <a:stretch/>
        </p:blipFill>
        <p:spPr bwMode="auto">
          <a:xfrm>
            <a:off x="3331101" y="2708910"/>
            <a:ext cx="2801927" cy="19552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271"/>
        <p:cNvGrpSpPr/>
        <p:nvPr/>
      </p:nvGrpSpPr>
      <p:grpSpPr>
        <a:xfrm>
          <a:off x="0" y="0"/>
          <a:ext cx="0" cy="0"/>
          <a:chOff x="0" y="0"/>
          <a:chExt cx="0" cy="0"/>
        </a:xfrm>
      </p:grpSpPr>
      <p:sp>
        <p:nvSpPr>
          <p:cNvPr id="4" name="Google Shape;286;p27">
            <a:extLst>
              <a:ext uri="{FF2B5EF4-FFF2-40B4-BE49-F238E27FC236}">
                <a16:creationId xmlns:a16="http://schemas.microsoft.com/office/drawing/2014/main" id="{92609F9B-B990-9E95-7993-86DD52421FE8}"/>
              </a:ext>
            </a:extLst>
          </p:cNvPr>
          <p:cNvSpPr/>
          <p:nvPr/>
        </p:nvSpPr>
        <p:spPr>
          <a:xfrm>
            <a:off x="2471734" y="2193129"/>
            <a:ext cx="1957388" cy="2864645"/>
          </a:xfrm>
          <a:custGeom>
            <a:avLst/>
            <a:gdLst/>
            <a:ahLst/>
            <a:cxnLst/>
            <a:rect l="l" t="t" r="r" b="b"/>
            <a:pathLst>
              <a:path w="1315881" h="91529" extrusionOk="0">
                <a:moveTo>
                  <a:pt x="0" y="0"/>
                </a:moveTo>
                <a:lnTo>
                  <a:pt x="1315881" y="0"/>
                </a:lnTo>
                <a:lnTo>
                  <a:pt x="1315881" y="91529"/>
                </a:lnTo>
                <a:lnTo>
                  <a:pt x="0" y="91529"/>
                </a:lnTo>
                <a:close/>
              </a:path>
            </a:pathLst>
          </a:custGeom>
          <a:solidFill>
            <a:srgbClr val="8EA532"/>
          </a:solidFill>
          <a:ln>
            <a:noFill/>
          </a:ln>
        </p:spPr>
        <p:txBody>
          <a:bodyPr/>
          <a:lstStyle/>
          <a:p>
            <a:endParaRPr lang="en-IN" dirty="0"/>
          </a:p>
        </p:txBody>
      </p:sp>
      <p:sp>
        <p:nvSpPr>
          <p:cNvPr id="2" name="Google Shape;286;p27">
            <a:extLst>
              <a:ext uri="{FF2B5EF4-FFF2-40B4-BE49-F238E27FC236}">
                <a16:creationId xmlns:a16="http://schemas.microsoft.com/office/drawing/2014/main" id="{68079464-8D7E-60FF-034C-5BF5B9D73F84}"/>
              </a:ext>
            </a:extLst>
          </p:cNvPr>
          <p:cNvSpPr/>
          <p:nvPr/>
        </p:nvSpPr>
        <p:spPr>
          <a:xfrm>
            <a:off x="257172" y="2200744"/>
            <a:ext cx="1957388" cy="2857029"/>
          </a:xfrm>
          <a:custGeom>
            <a:avLst/>
            <a:gdLst/>
            <a:ahLst/>
            <a:cxnLst/>
            <a:rect l="l" t="t" r="r" b="b"/>
            <a:pathLst>
              <a:path w="1315881" h="91529" extrusionOk="0">
                <a:moveTo>
                  <a:pt x="0" y="0"/>
                </a:moveTo>
                <a:lnTo>
                  <a:pt x="1315881" y="0"/>
                </a:lnTo>
                <a:lnTo>
                  <a:pt x="1315881" y="91529"/>
                </a:lnTo>
                <a:lnTo>
                  <a:pt x="0" y="91529"/>
                </a:lnTo>
                <a:close/>
              </a:path>
            </a:pathLst>
          </a:custGeom>
          <a:solidFill>
            <a:srgbClr val="FFD02A"/>
          </a:solidFill>
          <a:ln>
            <a:noFill/>
          </a:ln>
        </p:spPr>
        <p:txBody>
          <a:bodyPr/>
          <a:lstStyle/>
          <a:p>
            <a:endParaRPr lang="en-IN" dirty="0"/>
          </a:p>
        </p:txBody>
      </p:sp>
      <p:sp>
        <p:nvSpPr>
          <p:cNvPr id="3" name="Google Shape;286;p27">
            <a:extLst>
              <a:ext uri="{FF2B5EF4-FFF2-40B4-BE49-F238E27FC236}">
                <a16:creationId xmlns:a16="http://schemas.microsoft.com/office/drawing/2014/main" id="{9F9F251A-1067-6BC1-FEDC-E9203C5B7544}"/>
              </a:ext>
            </a:extLst>
          </p:cNvPr>
          <p:cNvSpPr/>
          <p:nvPr/>
        </p:nvSpPr>
        <p:spPr>
          <a:xfrm>
            <a:off x="4694907" y="2194037"/>
            <a:ext cx="1957388" cy="2863736"/>
          </a:xfrm>
          <a:custGeom>
            <a:avLst/>
            <a:gdLst/>
            <a:ahLst/>
            <a:cxnLst/>
            <a:rect l="l" t="t" r="r" b="b"/>
            <a:pathLst>
              <a:path w="1315881" h="91529" extrusionOk="0">
                <a:moveTo>
                  <a:pt x="0" y="0"/>
                </a:moveTo>
                <a:lnTo>
                  <a:pt x="1315881" y="0"/>
                </a:lnTo>
                <a:lnTo>
                  <a:pt x="1315881" y="91529"/>
                </a:lnTo>
                <a:lnTo>
                  <a:pt x="0" y="91529"/>
                </a:lnTo>
                <a:close/>
              </a:path>
            </a:pathLst>
          </a:custGeom>
          <a:solidFill>
            <a:srgbClr val="FFD02A"/>
          </a:solidFill>
          <a:ln>
            <a:noFill/>
          </a:ln>
        </p:spPr>
        <p:txBody>
          <a:bodyPr/>
          <a:lstStyle/>
          <a:p>
            <a:endParaRPr lang="en-IN" dirty="0"/>
          </a:p>
        </p:txBody>
      </p:sp>
      <p:sp>
        <p:nvSpPr>
          <p:cNvPr id="5" name="Google Shape;286;p27">
            <a:extLst>
              <a:ext uri="{FF2B5EF4-FFF2-40B4-BE49-F238E27FC236}">
                <a16:creationId xmlns:a16="http://schemas.microsoft.com/office/drawing/2014/main" id="{E495EB4B-EFA3-C5DB-9008-D4764122FDAF}"/>
              </a:ext>
            </a:extLst>
          </p:cNvPr>
          <p:cNvSpPr/>
          <p:nvPr/>
        </p:nvSpPr>
        <p:spPr>
          <a:xfrm>
            <a:off x="6900856" y="2193129"/>
            <a:ext cx="1957388" cy="2863735"/>
          </a:xfrm>
          <a:custGeom>
            <a:avLst/>
            <a:gdLst/>
            <a:ahLst/>
            <a:cxnLst/>
            <a:rect l="l" t="t" r="r" b="b"/>
            <a:pathLst>
              <a:path w="1315881" h="91529" extrusionOk="0">
                <a:moveTo>
                  <a:pt x="0" y="0"/>
                </a:moveTo>
                <a:lnTo>
                  <a:pt x="1315881" y="0"/>
                </a:lnTo>
                <a:lnTo>
                  <a:pt x="1315881" y="91529"/>
                </a:lnTo>
                <a:lnTo>
                  <a:pt x="0" y="91529"/>
                </a:lnTo>
                <a:close/>
              </a:path>
            </a:pathLst>
          </a:custGeom>
          <a:solidFill>
            <a:srgbClr val="8EA532"/>
          </a:solidFill>
          <a:ln>
            <a:noFill/>
          </a:ln>
        </p:spPr>
        <p:txBody>
          <a:bodyPr/>
          <a:lstStyle/>
          <a:p>
            <a:endParaRPr lang="en-IN" dirty="0"/>
          </a:p>
        </p:txBody>
      </p:sp>
      <p:sp>
        <p:nvSpPr>
          <p:cNvPr id="15" name="Rectangle 14">
            <a:extLst>
              <a:ext uri="{FF2B5EF4-FFF2-40B4-BE49-F238E27FC236}">
                <a16:creationId xmlns:a16="http://schemas.microsoft.com/office/drawing/2014/main" id="{1883CE5D-780D-5D8F-36F6-1F74444BB922}"/>
              </a:ext>
            </a:extLst>
          </p:cNvPr>
          <p:cNvSpPr/>
          <p:nvPr/>
        </p:nvSpPr>
        <p:spPr>
          <a:xfrm>
            <a:off x="0" y="2428875"/>
            <a:ext cx="9144000" cy="1550194"/>
          </a:xfrm>
          <a:prstGeom prst="rect">
            <a:avLst/>
          </a:prstGeom>
          <a:solidFill>
            <a:srgbClr val="225D36"/>
          </a:solidFill>
          <a:ln>
            <a:solidFill>
              <a:srgbClr val="225D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2" name="Google Shape;272;p27"/>
          <p:cNvPicPr preferRelativeResize="0"/>
          <p:nvPr/>
        </p:nvPicPr>
        <p:blipFill rotWithShape="1">
          <a:blip r:embed="rId3">
            <a:alphaModFix/>
          </a:blip>
          <a:srcRect l="28447" r="15798"/>
          <a:stretch/>
        </p:blipFill>
        <p:spPr>
          <a:xfrm>
            <a:off x="257174" y="0"/>
            <a:ext cx="1957387" cy="2193131"/>
          </a:xfrm>
          <a:prstGeom prst="rect">
            <a:avLst/>
          </a:prstGeom>
          <a:noFill/>
          <a:ln>
            <a:noFill/>
          </a:ln>
        </p:spPr>
      </p:pic>
      <p:pic>
        <p:nvPicPr>
          <p:cNvPr id="273" name="Google Shape;273;p27"/>
          <p:cNvPicPr preferRelativeResize="0"/>
          <p:nvPr/>
        </p:nvPicPr>
        <p:blipFill rotWithShape="1">
          <a:blip r:embed="rId4">
            <a:alphaModFix/>
          </a:blip>
          <a:srcRect l="11872" r="32372"/>
          <a:stretch/>
        </p:blipFill>
        <p:spPr>
          <a:xfrm>
            <a:off x="2471734" y="0"/>
            <a:ext cx="1957388" cy="2193131"/>
          </a:xfrm>
          <a:prstGeom prst="rect">
            <a:avLst/>
          </a:prstGeom>
          <a:noFill/>
          <a:ln>
            <a:noFill/>
          </a:ln>
        </p:spPr>
      </p:pic>
      <p:pic>
        <p:nvPicPr>
          <p:cNvPr id="274" name="Google Shape;274;p27"/>
          <p:cNvPicPr preferRelativeResize="0"/>
          <p:nvPr/>
        </p:nvPicPr>
        <p:blipFill rotWithShape="1">
          <a:blip r:embed="rId5">
            <a:alphaModFix/>
          </a:blip>
          <a:srcRect t="13553" b="13552"/>
          <a:stretch/>
        </p:blipFill>
        <p:spPr>
          <a:xfrm>
            <a:off x="4686295" y="0"/>
            <a:ext cx="1957388" cy="2193130"/>
          </a:xfrm>
          <a:prstGeom prst="rect">
            <a:avLst/>
          </a:prstGeom>
          <a:noFill/>
          <a:ln>
            <a:noFill/>
          </a:ln>
        </p:spPr>
      </p:pic>
      <p:grpSp>
        <p:nvGrpSpPr>
          <p:cNvPr id="275" name="Google Shape;275;p27"/>
          <p:cNvGrpSpPr/>
          <p:nvPr/>
        </p:nvGrpSpPr>
        <p:grpSpPr>
          <a:xfrm>
            <a:off x="2480345" y="4103952"/>
            <a:ext cx="1948777" cy="640450"/>
            <a:chOff x="0" y="9524"/>
            <a:chExt cx="6666600" cy="1707867"/>
          </a:xfrm>
        </p:grpSpPr>
        <p:sp>
          <p:nvSpPr>
            <p:cNvPr id="276" name="Google Shape;276;p27"/>
            <p:cNvSpPr txBox="1"/>
            <p:nvPr/>
          </p:nvSpPr>
          <p:spPr>
            <a:xfrm>
              <a:off x="0" y="814391"/>
              <a:ext cx="6666600" cy="90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FF0000"/>
                  </a:solidFill>
                  <a:latin typeface="Nunito Light"/>
                  <a:ea typeface="Nunito Light"/>
                  <a:cs typeface="Nunito Light"/>
                  <a:sym typeface="Nunito Light"/>
                </a:rPr>
                <a:t>Facing vanishing future, fragile lives need urgent shelter</a:t>
              </a:r>
              <a:endParaRPr lang="en-US" sz="700" dirty="0">
                <a:solidFill>
                  <a:srgbClr val="FF0000"/>
                </a:solidFill>
              </a:endParaRPr>
            </a:p>
          </p:txBody>
        </p:sp>
        <p:sp>
          <p:nvSpPr>
            <p:cNvPr id="277" name="Google Shape;277;p27"/>
            <p:cNvSpPr txBox="1"/>
            <p:nvPr/>
          </p:nvSpPr>
          <p:spPr>
            <a:xfrm>
              <a:off x="0" y="9524"/>
              <a:ext cx="6666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500" b="1" i="0" u="none" strike="noStrike" cap="none" dirty="0">
                  <a:solidFill>
                    <a:schemeClr val="tx1">
                      <a:lumMod val="95000"/>
                      <a:lumOff val="5000"/>
                    </a:schemeClr>
                  </a:solidFill>
                  <a:latin typeface="Nunito"/>
                  <a:ea typeface="Nunito"/>
                  <a:cs typeface="Nunito"/>
                  <a:sym typeface="Nunito"/>
                </a:rPr>
                <a:t>Endangered</a:t>
              </a:r>
              <a:endParaRPr sz="700" dirty="0">
                <a:solidFill>
                  <a:schemeClr val="tx1">
                    <a:lumMod val="95000"/>
                    <a:lumOff val="5000"/>
                  </a:schemeClr>
                </a:solidFill>
              </a:endParaRPr>
            </a:p>
          </p:txBody>
        </p:sp>
      </p:grpSp>
      <p:sp>
        <p:nvSpPr>
          <p:cNvPr id="284" name="Google Shape;284;p27"/>
          <p:cNvSpPr txBox="1"/>
          <p:nvPr/>
        </p:nvSpPr>
        <p:spPr>
          <a:xfrm>
            <a:off x="514350" y="2764668"/>
            <a:ext cx="8115300" cy="840230"/>
          </a:xfrm>
          <a:prstGeom prst="rect">
            <a:avLst/>
          </a:prstGeom>
          <a:noFill/>
          <a:ln>
            <a:noFill/>
          </a:ln>
        </p:spPr>
        <p:txBody>
          <a:bodyPr spcFirstLastPara="1" wrap="square" lIns="0" tIns="0" rIns="0" bIns="0" anchor="t" anchorCtr="0">
            <a:spAutoFit/>
          </a:bodyPr>
          <a:lstStyle/>
          <a:p>
            <a:pPr marL="0" marR="0" lvl="0" indent="0" algn="ctr" rtl="0">
              <a:lnSpc>
                <a:spcPct val="130003"/>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Classification</a:t>
            </a:r>
            <a:endParaRPr sz="700" dirty="0"/>
          </a:p>
        </p:txBody>
      </p:sp>
      <p:pic>
        <p:nvPicPr>
          <p:cNvPr id="1028" name="Picture 4" descr="Red Pandas &amp; Tigers India wildlife holiday | Asia trip idea | Wildlife  Worldwide">
            <a:extLst>
              <a:ext uri="{FF2B5EF4-FFF2-40B4-BE49-F238E27FC236}">
                <a16:creationId xmlns:a16="http://schemas.microsoft.com/office/drawing/2014/main" id="{F8C560C8-D5E4-0060-AB05-97C9E50505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969" b="13127"/>
          <a:stretch/>
        </p:blipFill>
        <p:spPr bwMode="auto">
          <a:xfrm>
            <a:off x="6900856" y="0"/>
            <a:ext cx="1958400" cy="21998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275;p27">
            <a:extLst>
              <a:ext uri="{FF2B5EF4-FFF2-40B4-BE49-F238E27FC236}">
                <a16:creationId xmlns:a16="http://schemas.microsoft.com/office/drawing/2014/main" id="{56E0B617-A7F3-7F02-0A7A-B60CFE94BF15}"/>
              </a:ext>
            </a:extLst>
          </p:cNvPr>
          <p:cNvGrpSpPr/>
          <p:nvPr/>
        </p:nvGrpSpPr>
        <p:grpSpPr>
          <a:xfrm>
            <a:off x="265783" y="4103952"/>
            <a:ext cx="1948777" cy="640450"/>
            <a:chOff x="0" y="9524"/>
            <a:chExt cx="6666600" cy="1707867"/>
          </a:xfrm>
        </p:grpSpPr>
        <p:sp>
          <p:nvSpPr>
            <p:cNvPr id="7" name="Google Shape;276;p27">
              <a:extLst>
                <a:ext uri="{FF2B5EF4-FFF2-40B4-BE49-F238E27FC236}">
                  <a16:creationId xmlns:a16="http://schemas.microsoft.com/office/drawing/2014/main" id="{19C2C29D-035C-64F2-0A06-B02686BED5C4}"/>
                </a:ext>
              </a:extLst>
            </p:cNvPr>
            <p:cNvSpPr txBox="1"/>
            <p:nvPr/>
          </p:nvSpPr>
          <p:spPr>
            <a:xfrm>
              <a:off x="0" y="814391"/>
              <a:ext cx="6666600" cy="90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FF0000"/>
                  </a:solidFill>
                  <a:latin typeface="Nunito Light"/>
                  <a:ea typeface="Nunito Light"/>
                  <a:cs typeface="Nunito Light"/>
                  <a:sym typeface="Nunito Light"/>
                </a:rPr>
                <a:t>Fragile lives teetering on edge, desperate for our shield</a:t>
              </a:r>
              <a:endParaRPr lang="en-US" sz="700" dirty="0">
                <a:solidFill>
                  <a:srgbClr val="FF0000"/>
                </a:solidFill>
              </a:endParaRPr>
            </a:p>
          </p:txBody>
        </p:sp>
        <p:sp>
          <p:nvSpPr>
            <p:cNvPr id="8" name="Google Shape;277;p27">
              <a:extLst>
                <a:ext uri="{FF2B5EF4-FFF2-40B4-BE49-F238E27FC236}">
                  <a16:creationId xmlns:a16="http://schemas.microsoft.com/office/drawing/2014/main" id="{827AEB5A-4DE5-D969-A59D-9D799A61384D}"/>
                </a:ext>
              </a:extLst>
            </p:cNvPr>
            <p:cNvSpPr txBox="1"/>
            <p:nvPr/>
          </p:nvSpPr>
          <p:spPr>
            <a:xfrm>
              <a:off x="0" y="9524"/>
              <a:ext cx="6666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1500" b="1" dirty="0">
                  <a:solidFill>
                    <a:schemeClr val="tx1">
                      <a:lumMod val="95000"/>
                      <a:lumOff val="5000"/>
                    </a:schemeClr>
                  </a:solidFill>
                  <a:latin typeface="Nunito"/>
                  <a:ea typeface="Nunito"/>
                  <a:cs typeface="Nunito"/>
                  <a:sym typeface="Nunito"/>
                </a:rPr>
                <a:t>V</a:t>
              </a:r>
              <a:r>
                <a:rPr lang="en-IN" sz="1500" b="1" i="0" u="none" strike="noStrike" cap="none" dirty="0">
                  <a:solidFill>
                    <a:schemeClr val="tx1">
                      <a:lumMod val="95000"/>
                      <a:lumOff val="5000"/>
                    </a:schemeClr>
                  </a:solidFill>
                  <a:latin typeface="Nunito"/>
                  <a:ea typeface="Nunito"/>
                  <a:cs typeface="Nunito"/>
                  <a:sym typeface="Nunito"/>
                </a:rPr>
                <a:t>ulnerable</a:t>
              </a:r>
              <a:endParaRPr lang="en-IN" sz="700" dirty="0">
                <a:solidFill>
                  <a:schemeClr val="tx1">
                    <a:lumMod val="95000"/>
                    <a:lumOff val="5000"/>
                  </a:schemeClr>
                </a:solidFill>
              </a:endParaRPr>
            </a:p>
          </p:txBody>
        </p:sp>
      </p:grpSp>
      <p:grpSp>
        <p:nvGrpSpPr>
          <p:cNvPr id="9" name="Google Shape;275;p27">
            <a:extLst>
              <a:ext uri="{FF2B5EF4-FFF2-40B4-BE49-F238E27FC236}">
                <a16:creationId xmlns:a16="http://schemas.microsoft.com/office/drawing/2014/main" id="{880EF028-E210-17E1-8AE0-654A5AE74651}"/>
              </a:ext>
            </a:extLst>
          </p:cNvPr>
          <p:cNvGrpSpPr/>
          <p:nvPr/>
        </p:nvGrpSpPr>
        <p:grpSpPr>
          <a:xfrm>
            <a:off x="4712130" y="4103952"/>
            <a:ext cx="1948777" cy="809656"/>
            <a:chOff x="0" y="9524"/>
            <a:chExt cx="6666600" cy="2159083"/>
          </a:xfrm>
        </p:grpSpPr>
        <p:sp>
          <p:nvSpPr>
            <p:cNvPr id="10" name="Google Shape;276;p27">
              <a:extLst>
                <a:ext uri="{FF2B5EF4-FFF2-40B4-BE49-F238E27FC236}">
                  <a16:creationId xmlns:a16="http://schemas.microsoft.com/office/drawing/2014/main" id="{4CCC9F33-6EA3-D45F-0E0C-DBB09C3F6EB2}"/>
                </a:ext>
              </a:extLst>
            </p:cNvPr>
            <p:cNvSpPr txBox="1"/>
            <p:nvPr/>
          </p:nvSpPr>
          <p:spPr>
            <a:xfrm>
              <a:off x="0" y="814391"/>
              <a:ext cx="6666600" cy="135421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FF0000"/>
                  </a:solidFill>
                  <a:latin typeface="Nunito Light"/>
                  <a:ea typeface="Nunito Light"/>
                  <a:cs typeface="Nunito Light"/>
                  <a:sym typeface="Nunito Light"/>
                </a:rPr>
                <a:t>Thriving and stable, needs monitoring, not immediate protection</a:t>
              </a:r>
              <a:endParaRPr lang="en-US" sz="700" dirty="0">
                <a:solidFill>
                  <a:srgbClr val="FF0000"/>
                </a:solidFill>
              </a:endParaRPr>
            </a:p>
          </p:txBody>
        </p:sp>
        <p:sp>
          <p:nvSpPr>
            <p:cNvPr id="11" name="Google Shape;277;p27">
              <a:extLst>
                <a:ext uri="{FF2B5EF4-FFF2-40B4-BE49-F238E27FC236}">
                  <a16:creationId xmlns:a16="http://schemas.microsoft.com/office/drawing/2014/main" id="{666E1B02-4FC4-62FA-F9EF-79E3650AE0C3}"/>
                </a:ext>
              </a:extLst>
            </p:cNvPr>
            <p:cNvSpPr txBox="1"/>
            <p:nvPr/>
          </p:nvSpPr>
          <p:spPr>
            <a:xfrm>
              <a:off x="0" y="9524"/>
              <a:ext cx="6666600" cy="9028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1500" b="1" i="0" u="none" strike="noStrike" cap="none" dirty="0">
                  <a:solidFill>
                    <a:schemeClr val="tx1">
                      <a:lumMod val="95000"/>
                      <a:lumOff val="5000"/>
                    </a:schemeClr>
                  </a:solidFill>
                  <a:latin typeface="Nunito"/>
                  <a:ea typeface="Nunito"/>
                  <a:cs typeface="Nunito"/>
                  <a:sym typeface="Nunito"/>
                </a:rPr>
                <a:t>Least Concern</a:t>
              </a:r>
            </a:p>
            <a:p>
              <a:pPr marL="0" marR="0" lvl="0" indent="0" algn="ctr" rtl="0">
                <a:lnSpc>
                  <a:spcPct val="100000"/>
                </a:lnSpc>
                <a:spcBef>
                  <a:spcPts val="0"/>
                </a:spcBef>
                <a:spcAft>
                  <a:spcPts val="0"/>
                </a:spcAft>
                <a:buNone/>
              </a:pPr>
              <a:endParaRPr lang="en-IN" sz="700" dirty="0">
                <a:solidFill>
                  <a:schemeClr val="tx1">
                    <a:lumMod val="95000"/>
                    <a:lumOff val="5000"/>
                  </a:schemeClr>
                </a:solidFill>
              </a:endParaRPr>
            </a:p>
          </p:txBody>
        </p:sp>
      </p:grpSp>
      <p:grpSp>
        <p:nvGrpSpPr>
          <p:cNvPr id="12" name="Google Shape;275;p27">
            <a:extLst>
              <a:ext uri="{FF2B5EF4-FFF2-40B4-BE49-F238E27FC236}">
                <a16:creationId xmlns:a16="http://schemas.microsoft.com/office/drawing/2014/main" id="{5B332F12-7506-2FC9-D0AB-9252B433C0F6}"/>
              </a:ext>
            </a:extLst>
          </p:cNvPr>
          <p:cNvGrpSpPr/>
          <p:nvPr/>
        </p:nvGrpSpPr>
        <p:grpSpPr>
          <a:xfrm>
            <a:off x="6892244" y="4103952"/>
            <a:ext cx="1948777" cy="809656"/>
            <a:chOff x="0" y="9524"/>
            <a:chExt cx="6666600" cy="2159083"/>
          </a:xfrm>
        </p:grpSpPr>
        <p:sp>
          <p:nvSpPr>
            <p:cNvPr id="13" name="Google Shape;276;p27">
              <a:extLst>
                <a:ext uri="{FF2B5EF4-FFF2-40B4-BE49-F238E27FC236}">
                  <a16:creationId xmlns:a16="http://schemas.microsoft.com/office/drawing/2014/main" id="{9F07E06D-2D56-5D68-4BA1-4D0C8461E29B}"/>
                </a:ext>
              </a:extLst>
            </p:cNvPr>
            <p:cNvSpPr txBox="1"/>
            <p:nvPr/>
          </p:nvSpPr>
          <p:spPr>
            <a:xfrm>
              <a:off x="0" y="814391"/>
              <a:ext cx="6666600" cy="135421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FF0000"/>
                  </a:solidFill>
                  <a:latin typeface="Nunito Light"/>
                  <a:ea typeface="Nunito Light"/>
                  <a:cs typeface="Nunito Light"/>
                  <a:sym typeface="Nunito Light"/>
                </a:rPr>
                <a:t>Nearing extinction's edge, yet hope remains - proactive care now vital</a:t>
              </a:r>
              <a:endParaRPr lang="en-US" sz="700" dirty="0">
                <a:solidFill>
                  <a:srgbClr val="FF0000"/>
                </a:solidFill>
              </a:endParaRPr>
            </a:p>
          </p:txBody>
        </p:sp>
        <p:sp>
          <p:nvSpPr>
            <p:cNvPr id="14" name="Google Shape;277;p27">
              <a:extLst>
                <a:ext uri="{FF2B5EF4-FFF2-40B4-BE49-F238E27FC236}">
                  <a16:creationId xmlns:a16="http://schemas.microsoft.com/office/drawing/2014/main" id="{B3E972BF-FAA8-69FE-EE85-28C1EF3AF8FA}"/>
                </a:ext>
              </a:extLst>
            </p:cNvPr>
            <p:cNvSpPr txBox="1"/>
            <p:nvPr/>
          </p:nvSpPr>
          <p:spPr>
            <a:xfrm>
              <a:off x="0" y="9524"/>
              <a:ext cx="6666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1500" b="1" dirty="0">
                  <a:solidFill>
                    <a:schemeClr val="tx1">
                      <a:lumMod val="95000"/>
                      <a:lumOff val="5000"/>
                    </a:schemeClr>
                  </a:solidFill>
                  <a:latin typeface="Nunito"/>
                  <a:ea typeface="Nunito"/>
                  <a:cs typeface="Nunito"/>
                  <a:sym typeface="Nunito"/>
                </a:rPr>
                <a:t>N</a:t>
              </a:r>
              <a:r>
                <a:rPr lang="en-IN" sz="1500" b="1" i="0" u="none" strike="noStrike" cap="none" dirty="0">
                  <a:solidFill>
                    <a:schemeClr val="tx1">
                      <a:lumMod val="95000"/>
                      <a:lumOff val="5000"/>
                    </a:schemeClr>
                  </a:solidFill>
                  <a:latin typeface="Nunito"/>
                  <a:ea typeface="Nunito"/>
                  <a:cs typeface="Nunito"/>
                  <a:sym typeface="Nunito"/>
                </a:rPr>
                <a:t>ear Threatened</a:t>
              </a:r>
              <a:endParaRPr lang="en-IN" sz="700" dirty="0">
                <a:solidFill>
                  <a:schemeClr val="tx1">
                    <a:lumMod val="95000"/>
                    <a:lumOff val="5000"/>
                  </a:schemeClr>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513"/>
        <p:cNvGrpSpPr/>
        <p:nvPr/>
      </p:nvGrpSpPr>
      <p:grpSpPr>
        <a:xfrm>
          <a:off x="0" y="0"/>
          <a:ext cx="0" cy="0"/>
          <a:chOff x="0" y="0"/>
          <a:chExt cx="0" cy="0"/>
        </a:xfrm>
      </p:grpSpPr>
      <p:grpSp>
        <p:nvGrpSpPr>
          <p:cNvPr id="514" name="Google Shape;514;p40"/>
          <p:cNvGrpSpPr/>
          <p:nvPr/>
        </p:nvGrpSpPr>
        <p:grpSpPr>
          <a:xfrm>
            <a:off x="0" y="-72330"/>
            <a:ext cx="3672375" cy="5215830"/>
            <a:chOff x="0" y="-38100"/>
            <a:chExt cx="1934420" cy="2747433"/>
          </a:xfrm>
        </p:grpSpPr>
        <p:sp>
          <p:nvSpPr>
            <p:cNvPr id="515" name="Google Shape;515;p40"/>
            <p:cNvSpPr/>
            <p:nvPr/>
          </p:nvSpPr>
          <p:spPr>
            <a:xfrm>
              <a:off x="0" y="0"/>
              <a:ext cx="1934420" cy="2709333"/>
            </a:xfrm>
            <a:custGeom>
              <a:avLst/>
              <a:gdLst/>
              <a:ahLst/>
              <a:cxnLst/>
              <a:rect l="l" t="t" r="r" b="b"/>
              <a:pathLst>
                <a:path w="1934420" h="2709333" extrusionOk="0">
                  <a:moveTo>
                    <a:pt x="0" y="0"/>
                  </a:moveTo>
                  <a:lnTo>
                    <a:pt x="1934420" y="0"/>
                  </a:lnTo>
                  <a:lnTo>
                    <a:pt x="1934420" y="2709333"/>
                  </a:lnTo>
                  <a:lnTo>
                    <a:pt x="0" y="2709333"/>
                  </a:lnTo>
                  <a:close/>
                </a:path>
              </a:pathLst>
            </a:custGeom>
            <a:solidFill>
              <a:srgbClr val="8EA532"/>
            </a:solidFill>
            <a:ln>
              <a:noFill/>
            </a:ln>
          </p:spPr>
        </p:sp>
        <p:sp>
          <p:nvSpPr>
            <p:cNvPr id="516" name="Google Shape;516;p40"/>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17" name="Google Shape;517;p40"/>
          <p:cNvSpPr/>
          <p:nvPr/>
        </p:nvSpPr>
        <p:spPr>
          <a:xfrm>
            <a:off x="3672375" y="0"/>
            <a:ext cx="4394058" cy="5143500"/>
          </a:xfrm>
          <a:custGeom>
            <a:avLst/>
            <a:gdLst/>
            <a:ahLst/>
            <a:cxnLst/>
            <a:rect l="l" t="t" r="r" b="b"/>
            <a:pathLst>
              <a:path w="8788116" h="10287000" extrusionOk="0">
                <a:moveTo>
                  <a:pt x="0" y="0"/>
                </a:moveTo>
                <a:lnTo>
                  <a:pt x="8788115" y="0"/>
                </a:lnTo>
                <a:lnTo>
                  <a:pt x="8788115" y="10287000"/>
                </a:lnTo>
                <a:lnTo>
                  <a:pt x="0" y="10287000"/>
                </a:lnTo>
                <a:lnTo>
                  <a:pt x="0" y="0"/>
                </a:lnTo>
                <a:close/>
              </a:path>
            </a:pathLst>
          </a:custGeom>
          <a:blipFill rotWithShape="1">
            <a:blip r:embed="rId3">
              <a:alphaModFix/>
            </a:blip>
            <a:stretch>
              <a:fillRect l="-15760" r="-15760"/>
            </a:stretch>
          </a:blipFill>
          <a:ln>
            <a:noFill/>
          </a:ln>
        </p:spPr>
      </p:sp>
      <p:grpSp>
        <p:nvGrpSpPr>
          <p:cNvPr id="518" name="Google Shape;518;p40"/>
          <p:cNvGrpSpPr/>
          <p:nvPr/>
        </p:nvGrpSpPr>
        <p:grpSpPr>
          <a:xfrm>
            <a:off x="443115" y="498693"/>
            <a:ext cx="2786175" cy="4234424"/>
            <a:chOff x="0" y="-85725"/>
            <a:chExt cx="7429800" cy="11291797"/>
          </a:xfrm>
        </p:grpSpPr>
        <p:sp>
          <p:nvSpPr>
            <p:cNvPr id="519" name="Google Shape;519;p40"/>
            <p:cNvSpPr txBox="1"/>
            <p:nvPr/>
          </p:nvSpPr>
          <p:spPr>
            <a:xfrm>
              <a:off x="0" y="-85725"/>
              <a:ext cx="7429720" cy="2240613"/>
            </a:xfrm>
            <a:prstGeom prst="rect">
              <a:avLst/>
            </a:prstGeom>
            <a:noFill/>
            <a:ln>
              <a:noFill/>
            </a:ln>
          </p:spPr>
          <p:txBody>
            <a:bodyPr spcFirstLastPara="1" wrap="square" lIns="0" tIns="0" rIns="0" bIns="0" anchor="t" anchorCtr="0">
              <a:spAutoFit/>
            </a:bodyPr>
            <a:lstStyle/>
            <a:p>
              <a:pPr marL="0" marR="0" lvl="0" indent="0" algn="ctr" rtl="0">
                <a:lnSpc>
                  <a:spcPct val="130003"/>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Conclusion</a:t>
              </a:r>
              <a:endParaRPr sz="700" dirty="0"/>
            </a:p>
          </p:txBody>
        </p:sp>
        <p:sp>
          <p:nvSpPr>
            <p:cNvPr id="521" name="Google Shape;521;p40"/>
            <p:cNvSpPr txBox="1"/>
            <p:nvPr/>
          </p:nvSpPr>
          <p:spPr>
            <a:xfrm>
              <a:off x="0" y="2177960"/>
              <a:ext cx="7429800" cy="902811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000" b="0" i="0" u="none" strike="noStrike" cap="none" dirty="0">
                  <a:solidFill>
                    <a:srgbClr val="FFFDFC"/>
                  </a:solidFill>
                  <a:latin typeface="Nunito Light"/>
                  <a:ea typeface="Nunito Light"/>
                  <a:cs typeface="Nunito Light"/>
                  <a:sym typeface="Nunito Light"/>
                </a:rPr>
                <a:t>In concluding the 'AI Safari Sentinel' project, we celebrate a milestone in the realm of wildlife monitoring and conservation. The successful integration of YOLOv8, coupled with strategic animal selection and meticulous model training, has yielded a system with a commendable 98% accuracy rate. This achievement underscores the project's efficacy in identifying, classifying, and marking animals in videos, paving the way for enhanced ecological understanding and conservation efforts. The utilization of Google Collab has not only streamlined the development process but has also facilitated collaborative advancements in the field. Acknowledging current limitations and envisioning future expansions, 'AI Safari Sentinel' stands as a testament to the potential of artificial intelligence in safeguarding our planet's biodiversity. This project not only exemplifies technological excellence but also symbolizes a dedicated step towards a more informed and proactive approach to wildlife preservation.</a:t>
              </a:r>
              <a:endParaRPr sz="700"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EA532"/>
        </a:solidFill>
        <a:effectLst/>
      </p:bgPr>
    </p:bg>
    <p:spTree>
      <p:nvGrpSpPr>
        <p:cNvPr id="1" name="Shape 209"/>
        <p:cNvGrpSpPr/>
        <p:nvPr/>
      </p:nvGrpSpPr>
      <p:grpSpPr>
        <a:xfrm>
          <a:off x="0" y="0"/>
          <a:ext cx="0" cy="0"/>
          <a:chOff x="0" y="0"/>
          <a:chExt cx="0" cy="0"/>
        </a:xfrm>
      </p:grpSpPr>
      <p:sp>
        <p:nvSpPr>
          <p:cNvPr id="210" name="Google Shape;210;p25"/>
          <p:cNvSpPr/>
          <p:nvPr/>
        </p:nvSpPr>
        <p:spPr>
          <a:xfrm>
            <a:off x="4572000" y="0"/>
            <a:ext cx="4572000" cy="5143500"/>
          </a:xfrm>
          <a:custGeom>
            <a:avLst/>
            <a:gdLst/>
            <a:ahLst/>
            <a:cxnLst/>
            <a:rect l="l" t="t" r="r" b="b"/>
            <a:pathLst>
              <a:path w="9144000" h="10287000" extrusionOk="0">
                <a:moveTo>
                  <a:pt x="0" y="0"/>
                </a:moveTo>
                <a:lnTo>
                  <a:pt x="9144000" y="0"/>
                </a:lnTo>
                <a:lnTo>
                  <a:pt x="9144000" y="10287000"/>
                </a:lnTo>
                <a:lnTo>
                  <a:pt x="0" y="10287000"/>
                </a:lnTo>
                <a:lnTo>
                  <a:pt x="0" y="0"/>
                </a:lnTo>
                <a:close/>
              </a:path>
            </a:pathLst>
          </a:custGeom>
          <a:blipFill rotWithShape="1">
            <a:blip r:embed="rId3">
              <a:alphaModFix/>
            </a:blip>
            <a:stretch>
              <a:fillRect l="-80410" t="-16414" r="-16153"/>
            </a:stretch>
          </a:blipFill>
          <a:ln>
            <a:noFill/>
          </a:ln>
        </p:spPr>
      </p:sp>
      <p:sp>
        <p:nvSpPr>
          <p:cNvPr id="211" name="Google Shape;211;p25"/>
          <p:cNvSpPr txBox="1"/>
          <p:nvPr/>
        </p:nvSpPr>
        <p:spPr>
          <a:xfrm>
            <a:off x="720168" y="351733"/>
            <a:ext cx="3246300"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 Agenda</a:t>
            </a:r>
            <a:endParaRPr sz="700" dirty="0"/>
          </a:p>
        </p:txBody>
      </p:sp>
      <p:grpSp>
        <p:nvGrpSpPr>
          <p:cNvPr id="212" name="Google Shape;212;p25"/>
          <p:cNvGrpSpPr/>
          <p:nvPr/>
        </p:nvGrpSpPr>
        <p:grpSpPr>
          <a:xfrm rot="5400000">
            <a:off x="-4820799" y="1821312"/>
            <a:ext cx="8399878" cy="1615371"/>
            <a:chOff x="0" y="-38100"/>
            <a:chExt cx="4424627" cy="850900"/>
          </a:xfrm>
        </p:grpSpPr>
        <p:sp>
          <p:nvSpPr>
            <p:cNvPr id="213" name="Google Shape;213;p25"/>
            <p:cNvSpPr/>
            <p:nvPr/>
          </p:nvSpPr>
          <p:spPr>
            <a:xfrm>
              <a:off x="0" y="0"/>
              <a:ext cx="4424627" cy="60311"/>
            </a:xfrm>
            <a:custGeom>
              <a:avLst/>
              <a:gdLst/>
              <a:ahLst/>
              <a:cxnLst/>
              <a:rect l="l" t="t" r="r" b="b"/>
              <a:pathLst>
                <a:path w="4424627" h="60311" extrusionOk="0">
                  <a:moveTo>
                    <a:pt x="0" y="0"/>
                  </a:moveTo>
                  <a:lnTo>
                    <a:pt x="4424627" y="0"/>
                  </a:lnTo>
                  <a:lnTo>
                    <a:pt x="4424627" y="60311"/>
                  </a:lnTo>
                  <a:lnTo>
                    <a:pt x="0" y="60311"/>
                  </a:lnTo>
                  <a:close/>
                </a:path>
              </a:pathLst>
            </a:custGeom>
            <a:solidFill>
              <a:srgbClr val="225D36"/>
            </a:solidFill>
            <a:ln>
              <a:noFill/>
            </a:ln>
          </p:spPr>
        </p:sp>
        <p:sp>
          <p:nvSpPr>
            <p:cNvPr id="214" name="Google Shape;214;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5" name="Google Shape;215;p25"/>
          <p:cNvGrpSpPr/>
          <p:nvPr/>
        </p:nvGrpSpPr>
        <p:grpSpPr>
          <a:xfrm>
            <a:off x="632230" y="2147801"/>
            <a:ext cx="354958" cy="371597"/>
            <a:chOff x="0" y="-38100"/>
            <a:chExt cx="812800" cy="850900"/>
          </a:xfrm>
        </p:grpSpPr>
        <p:sp>
          <p:nvSpPr>
            <p:cNvPr id="216" name="Google Shape;216;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225D36"/>
            </a:solidFill>
            <a:ln>
              <a:noFill/>
            </a:ln>
          </p:spPr>
        </p:sp>
        <p:sp>
          <p:nvSpPr>
            <p:cNvPr id="217" name="Google Shape;217;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8" name="Google Shape;218;p25"/>
          <p:cNvGrpSpPr/>
          <p:nvPr/>
        </p:nvGrpSpPr>
        <p:grpSpPr>
          <a:xfrm>
            <a:off x="632230" y="2705178"/>
            <a:ext cx="354958" cy="371597"/>
            <a:chOff x="0" y="-38100"/>
            <a:chExt cx="812800" cy="850900"/>
          </a:xfrm>
        </p:grpSpPr>
        <p:sp>
          <p:nvSpPr>
            <p:cNvPr id="219" name="Google Shape;219;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225D36"/>
            </a:solidFill>
            <a:ln>
              <a:noFill/>
            </a:ln>
          </p:spPr>
        </p:sp>
        <p:sp>
          <p:nvSpPr>
            <p:cNvPr id="220" name="Google Shape;220;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1" name="Google Shape;221;p25"/>
          <p:cNvGrpSpPr/>
          <p:nvPr/>
        </p:nvGrpSpPr>
        <p:grpSpPr>
          <a:xfrm>
            <a:off x="987188" y="2147801"/>
            <a:ext cx="2848485" cy="371597"/>
            <a:chOff x="0" y="-38100"/>
            <a:chExt cx="6522598" cy="850900"/>
          </a:xfrm>
        </p:grpSpPr>
        <p:sp>
          <p:nvSpPr>
            <p:cNvPr id="222" name="Google Shape;222;p25"/>
            <p:cNvSpPr/>
            <p:nvPr/>
          </p:nvSpPr>
          <p:spPr>
            <a:xfrm>
              <a:off x="0" y="0"/>
              <a:ext cx="6522598" cy="812800"/>
            </a:xfrm>
            <a:custGeom>
              <a:avLst/>
              <a:gdLst/>
              <a:ahLst/>
              <a:cxnLst/>
              <a:rect l="l" t="t" r="r" b="b"/>
              <a:pathLst>
                <a:path w="6522598" h="812800" extrusionOk="0">
                  <a:moveTo>
                    <a:pt x="0" y="0"/>
                  </a:moveTo>
                  <a:lnTo>
                    <a:pt x="6522598" y="0"/>
                  </a:lnTo>
                  <a:lnTo>
                    <a:pt x="6522598" y="812800"/>
                  </a:lnTo>
                  <a:lnTo>
                    <a:pt x="0" y="812800"/>
                  </a:lnTo>
                  <a:close/>
                </a:path>
              </a:pathLst>
            </a:custGeom>
            <a:solidFill>
              <a:srgbClr val="FFD02A"/>
            </a:solidFill>
            <a:ln>
              <a:noFill/>
            </a:ln>
          </p:spPr>
        </p:sp>
        <p:sp>
          <p:nvSpPr>
            <p:cNvPr id="223" name="Google Shape;223;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4" name="Google Shape;224;p25"/>
          <p:cNvGrpSpPr/>
          <p:nvPr/>
        </p:nvGrpSpPr>
        <p:grpSpPr>
          <a:xfrm>
            <a:off x="987188" y="2705178"/>
            <a:ext cx="2848485" cy="371597"/>
            <a:chOff x="0" y="-38100"/>
            <a:chExt cx="6522598" cy="850900"/>
          </a:xfrm>
        </p:grpSpPr>
        <p:sp>
          <p:nvSpPr>
            <p:cNvPr id="225" name="Google Shape;225;p25"/>
            <p:cNvSpPr/>
            <p:nvPr/>
          </p:nvSpPr>
          <p:spPr>
            <a:xfrm>
              <a:off x="0" y="0"/>
              <a:ext cx="6522598" cy="812800"/>
            </a:xfrm>
            <a:custGeom>
              <a:avLst/>
              <a:gdLst/>
              <a:ahLst/>
              <a:cxnLst/>
              <a:rect l="l" t="t" r="r" b="b"/>
              <a:pathLst>
                <a:path w="6522598" h="812800" extrusionOk="0">
                  <a:moveTo>
                    <a:pt x="0" y="0"/>
                  </a:moveTo>
                  <a:lnTo>
                    <a:pt x="6522598" y="0"/>
                  </a:lnTo>
                  <a:lnTo>
                    <a:pt x="6522598" y="812800"/>
                  </a:lnTo>
                  <a:lnTo>
                    <a:pt x="0" y="812800"/>
                  </a:lnTo>
                  <a:close/>
                </a:path>
              </a:pathLst>
            </a:custGeom>
            <a:solidFill>
              <a:srgbClr val="FFD02A"/>
            </a:solidFill>
            <a:ln>
              <a:noFill/>
            </a:ln>
          </p:spPr>
        </p:sp>
        <p:sp>
          <p:nvSpPr>
            <p:cNvPr id="226" name="Google Shape;226;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7" name="Google Shape;227;p25"/>
          <p:cNvSpPr txBox="1"/>
          <p:nvPr/>
        </p:nvSpPr>
        <p:spPr>
          <a:xfrm>
            <a:off x="1219272" y="2213332"/>
            <a:ext cx="219852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dirty="0">
                <a:solidFill>
                  <a:srgbClr val="4B6C56"/>
                </a:solidFill>
                <a:latin typeface="Nunito"/>
                <a:sym typeface="Nunito"/>
              </a:rPr>
              <a:t>Identified Problem</a:t>
            </a:r>
            <a:endParaRPr sz="700" dirty="0"/>
          </a:p>
        </p:txBody>
      </p:sp>
      <p:sp>
        <p:nvSpPr>
          <p:cNvPr id="228" name="Google Shape;228;p25"/>
          <p:cNvSpPr txBox="1"/>
          <p:nvPr/>
        </p:nvSpPr>
        <p:spPr>
          <a:xfrm>
            <a:off x="1219272" y="2770708"/>
            <a:ext cx="219852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4B6C56"/>
                </a:solidFill>
                <a:latin typeface="Nunito"/>
                <a:ea typeface="Nunito"/>
                <a:cs typeface="Nunito"/>
                <a:sym typeface="Nunito"/>
              </a:rPr>
              <a:t>Proposed Solution</a:t>
            </a:r>
            <a:endParaRPr sz="700" dirty="0"/>
          </a:p>
        </p:txBody>
      </p:sp>
      <p:sp>
        <p:nvSpPr>
          <p:cNvPr id="229" name="Google Shape;229;p25"/>
          <p:cNvSpPr txBox="1"/>
          <p:nvPr/>
        </p:nvSpPr>
        <p:spPr>
          <a:xfrm>
            <a:off x="720168" y="2213332"/>
            <a:ext cx="330825" cy="24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a:solidFill>
                  <a:srgbClr val="FFFDFC"/>
                </a:solidFill>
                <a:latin typeface="Nunito"/>
                <a:ea typeface="Nunito"/>
                <a:cs typeface="Nunito"/>
                <a:sym typeface="Nunito"/>
              </a:rPr>
              <a:t>1.</a:t>
            </a:r>
            <a:endParaRPr sz="700"/>
          </a:p>
        </p:txBody>
      </p:sp>
      <p:sp>
        <p:nvSpPr>
          <p:cNvPr id="230" name="Google Shape;230;p25"/>
          <p:cNvSpPr txBox="1"/>
          <p:nvPr/>
        </p:nvSpPr>
        <p:spPr>
          <a:xfrm>
            <a:off x="720168" y="2770708"/>
            <a:ext cx="330825" cy="24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a:solidFill>
                  <a:srgbClr val="FFFDFC"/>
                </a:solidFill>
                <a:latin typeface="Nunito"/>
                <a:ea typeface="Nunito"/>
                <a:cs typeface="Nunito"/>
                <a:sym typeface="Nunito"/>
              </a:rPr>
              <a:t>2.</a:t>
            </a:r>
            <a:endParaRPr sz="700"/>
          </a:p>
        </p:txBody>
      </p:sp>
      <p:grpSp>
        <p:nvGrpSpPr>
          <p:cNvPr id="231" name="Google Shape;231;p25"/>
          <p:cNvGrpSpPr/>
          <p:nvPr/>
        </p:nvGrpSpPr>
        <p:grpSpPr>
          <a:xfrm>
            <a:off x="632230" y="3262554"/>
            <a:ext cx="354958" cy="371597"/>
            <a:chOff x="0" y="-38100"/>
            <a:chExt cx="812800" cy="850900"/>
          </a:xfrm>
        </p:grpSpPr>
        <p:sp>
          <p:nvSpPr>
            <p:cNvPr id="232" name="Google Shape;232;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225D36"/>
            </a:solidFill>
            <a:ln>
              <a:noFill/>
            </a:ln>
          </p:spPr>
        </p:sp>
        <p:sp>
          <p:nvSpPr>
            <p:cNvPr id="233" name="Google Shape;233;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34" name="Google Shape;234;p25"/>
          <p:cNvGrpSpPr/>
          <p:nvPr/>
        </p:nvGrpSpPr>
        <p:grpSpPr>
          <a:xfrm>
            <a:off x="987188" y="3262554"/>
            <a:ext cx="2848485" cy="371597"/>
            <a:chOff x="0" y="-38100"/>
            <a:chExt cx="6522598" cy="850900"/>
          </a:xfrm>
        </p:grpSpPr>
        <p:sp>
          <p:nvSpPr>
            <p:cNvPr id="235" name="Google Shape;235;p25"/>
            <p:cNvSpPr/>
            <p:nvPr/>
          </p:nvSpPr>
          <p:spPr>
            <a:xfrm>
              <a:off x="0" y="0"/>
              <a:ext cx="6522598" cy="812800"/>
            </a:xfrm>
            <a:custGeom>
              <a:avLst/>
              <a:gdLst/>
              <a:ahLst/>
              <a:cxnLst/>
              <a:rect l="l" t="t" r="r" b="b"/>
              <a:pathLst>
                <a:path w="6522598" h="812800" extrusionOk="0">
                  <a:moveTo>
                    <a:pt x="0" y="0"/>
                  </a:moveTo>
                  <a:lnTo>
                    <a:pt x="6522598" y="0"/>
                  </a:lnTo>
                  <a:lnTo>
                    <a:pt x="6522598" y="812800"/>
                  </a:lnTo>
                  <a:lnTo>
                    <a:pt x="0" y="812800"/>
                  </a:lnTo>
                  <a:close/>
                </a:path>
              </a:pathLst>
            </a:custGeom>
            <a:solidFill>
              <a:srgbClr val="FFD02A"/>
            </a:solidFill>
            <a:ln>
              <a:noFill/>
            </a:ln>
          </p:spPr>
        </p:sp>
        <p:sp>
          <p:nvSpPr>
            <p:cNvPr id="236" name="Google Shape;236;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7" name="Google Shape;237;p25"/>
          <p:cNvSpPr txBox="1"/>
          <p:nvPr/>
        </p:nvSpPr>
        <p:spPr>
          <a:xfrm>
            <a:off x="1219272" y="3328085"/>
            <a:ext cx="219852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4B6C56"/>
                </a:solidFill>
                <a:latin typeface="Nunito"/>
                <a:ea typeface="Nunito"/>
                <a:cs typeface="Nunito"/>
                <a:sym typeface="Nunito"/>
              </a:rPr>
              <a:t>Algorithm Used</a:t>
            </a:r>
            <a:endParaRPr sz="700" dirty="0"/>
          </a:p>
        </p:txBody>
      </p:sp>
      <p:sp>
        <p:nvSpPr>
          <p:cNvPr id="238" name="Google Shape;238;p25"/>
          <p:cNvSpPr txBox="1"/>
          <p:nvPr/>
        </p:nvSpPr>
        <p:spPr>
          <a:xfrm>
            <a:off x="720168" y="3328085"/>
            <a:ext cx="330825" cy="24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a:solidFill>
                  <a:srgbClr val="FFFDFC"/>
                </a:solidFill>
                <a:latin typeface="Nunito"/>
                <a:ea typeface="Nunito"/>
                <a:cs typeface="Nunito"/>
                <a:sym typeface="Nunito"/>
              </a:rPr>
              <a:t>3.</a:t>
            </a:r>
            <a:endParaRPr sz="700"/>
          </a:p>
        </p:txBody>
      </p:sp>
      <p:grpSp>
        <p:nvGrpSpPr>
          <p:cNvPr id="239" name="Google Shape;239;p25"/>
          <p:cNvGrpSpPr/>
          <p:nvPr/>
        </p:nvGrpSpPr>
        <p:grpSpPr>
          <a:xfrm>
            <a:off x="632230" y="3819931"/>
            <a:ext cx="354958" cy="371597"/>
            <a:chOff x="0" y="-38100"/>
            <a:chExt cx="812800" cy="850900"/>
          </a:xfrm>
        </p:grpSpPr>
        <p:sp>
          <p:nvSpPr>
            <p:cNvPr id="240" name="Google Shape;240;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225D36"/>
            </a:solidFill>
            <a:ln>
              <a:noFill/>
            </a:ln>
          </p:spPr>
        </p:sp>
        <p:sp>
          <p:nvSpPr>
            <p:cNvPr id="241" name="Google Shape;241;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2" name="Google Shape;242;p25"/>
          <p:cNvGrpSpPr/>
          <p:nvPr/>
        </p:nvGrpSpPr>
        <p:grpSpPr>
          <a:xfrm>
            <a:off x="987188" y="3819931"/>
            <a:ext cx="2848485" cy="371597"/>
            <a:chOff x="0" y="-38100"/>
            <a:chExt cx="6522598" cy="850900"/>
          </a:xfrm>
        </p:grpSpPr>
        <p:sp>
          <p:nvSpPr>
            <p:cNvPr id="243" name="Google Shape;243;p25"/>
            <p:cNvSpPr/>
            <p:nvPr/>
          </p:nvSpPr>
          <p:spPr>
            <a:xfrm>
              <a:off x="0" y="0"/>
              <a:ext cx="6522598" cy="812800"/>
            </a:xfrm>
            <a:custGeom>
              <a:avLst/>
              <a:gdLst/>
              <a:ahLst/>
              <a:cxnLst/>
              <a:rect l="l" t="t" r="r" b="b"/>
              <a:pathLst>
                <a:path w="6522598" h="812800" extrusionOk="0">
                  <a:moveTo>
                    <a:pt x="0" y="0"/>
                  </a:moveTo>
                  <a:lnTo>
                    <a:pt x="6522598" y="0"/>
                  </a:lnTo>
                  <a:lnTo>
                    <a:pt x="6522598" y="812800"/>
                  </a:lnTo>
                  <a:lnTo>
                    <a:pt x="0" y="812800"/>
                  </a:lnTo>
                  <a:close/>
                </a:path>
              </a:pathLst>
            </a:custGeom>
            <a:solidFill>
              <a:srgbClr val="FFD02A"/>
            </a:solidFill>
            <a:ln>
              <a:noFill/>
            </a:ln>
          </p:spPr>
        </p:sp>
        <p:sp>
          <p:nvSpPr>
            <p:cNvPr id="244" name="Google Shape;244;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5" name="Google Shape;245;p25"/>
          <p:cNvSpPr txBox="1"/>
          <p:nvPr/>
        </p:nvSpPr>
        <p:spPr>
          <a:xfrm>
            <a:off x="1219272" y="3885461"/>
            <a:ext cx="219852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4B6C56"/>
                </a:solidFill>
                <a:latin typeface="Nunito"/>
                <a:ea typeface="Nunito"/>
                <a:cs typeface="Nunito"/>
                <a:sym typeface="Nunito"/>
              </a:rPr>
              <a:t>Demonstration</a:t>
            </a:r>
            <a:endParaRPr sz="700" dirty="0"/>
          </a:p>
        </p:txBody>
      </p:sp>
      <p:sp>
        <p:nvSpPr>
          <p:cNvPr id="246" name="Google Shape;246;p25"/>
          <p:cNvSpPr txBox="1"/>
          <p:nvPr/>
        </p:nvSpPr>
        <p:spPr>
          <a:xfrm>
            <a:off x="720168" y="3885461"/>
            <a:ext cx="330825" cy="24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a:solidFill>
                  <a:srgbClr val="FFFDFC"/>
                </a:solidFill>
                <a:latin typeface="Nunito"/>
                <a:ea typeface="Nunito"/>
                <a:cs typeface="Nunito"/>
                <a:sym typeface="Nunito"/>
              </a:rPr>
              <a:t>4.</a:t>
            </a:r>
            <a:endParaRPr sz="700"/>
          </a:p>
        </p:txBody>
      </p:sp>
      <p:grpSp>
        <p:nvGrpSpPr>
          <p:cNvPr id="247" name="Google Shape;247;p25"/>
          <p:cNvGrpSpPr/>
          <p:nvPr/>
        </p:nvGrpSpPr>
        <p:grpSpPr>
          <a:xfrm>
            <a:off x="632230" y="4377307"/>
            <a:ext cx="354958" cy="371597"/>
            <a:chOff x="0" y="-38100"/>
            <a:chExt cx="812800" cy="850900"/>
          </a:xfrm>
        </p:grpSpPr>
        <p:sp>
          <p:nvSpPr>
            <p:cNvPr id="248" name="Google Shape;248;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225D36"/>
            </a:solidFill>
            <a:ln>
              <a:noFill/>
            </a:ln>
          </p:spPr>
        </p:sp>
        <p:sp>
          <p:nvSpPr>
            <p:cNvPr id="249" name="Google Shape;249;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0" name="Google Shape;250;p25"/>
          <p:cNvGrpSpPr/>
          <p:nvPr/>
        </p:nvGrpSpPr>
        <p:grpSpPr>
          <a:xfrm>
            <a:off x="987188" y="4377307"/>
            <a:ext cx="2848485" cy="371597"/>
            <a:chOff x="0" y="-38100"/>
            <a:chExt cx="6522598" cy="850900"/>
          </a:xfrm>
        </p:grpSpPr>
        <p:sp>
          <p:nvSpPr>
            <p:cNvPr id="251" name="Google Shape;251;p25"/>
            <p:cNvSpPr/>
            <p:nvPr/>
          </p:nvSpPr>
          <p:spPr>
            <a:xfrm>
              <a:off x="0" y="0"/>
              <a:ext cx="6522598" cy="812800"/>
            </a:xfrm>
            <a:custGeom>
              <a:avLst/>
              <a:gdLst/>
              <a:ahLst/>
              <a:cxnLst/>
              <a:rect l="l" t="t" r="r" b="b"/>
              <a:pathLst>
                <a:path w="6522598" h="812800" extrusionOk="0">
                  <a:moveTo>
                    <a:pt x="0" y="0"/>
                  </a:moveTo>
                  <a:lnTo>
                    <a:pt x="6522598" y="0"/>
                  </a:lnTo>
                  <a:lnTo>
                    <a:pt x="6522598" y="812800"/>
                  </a:lnTo>
                  <a:lnTo>
                    <a:pt x="0" y="812800"/>
                  </a:lnTo>
                  <a:close/>
                </a:path>
              </a:pathLst>
            </a:custGeom>
            <a:solidFill>
              <a:srgbClr val="FFD02A"/>
            </a:solidFill>
            <a:ln>
              <a:noFill/>
            </a:ln>
          </p:spPr>
        </p:sp>
        <p:sp>
          <p:nvSpPr>
            <p:cNvPr id="252" name="Google Shape;252;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3" name="Google Shape;253;p25"/>
          <p:cNvSpPr txBox="1"/>
          <p:nvPr/>
        </p:nvSpPr>
        <p:spPr>
          <a:xfrm>
            <a:off x="1219272" y="4442838"/>
            <a:ext cx="219852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4B6C56"/>
                </a:solidFill>
                <a:latin typeface="Nunito"/>
                <a:ea typeface="Nunito"/>
                <a:cs typeface="Nunito"/>
                <a:sym typeface="Nunito"/>
              </a:rPr>
              <a:t>Conclusion</a:t>
            </a:r>
            <a:endParaRPr sz="700" dirty="0"/>
          </a:p>
        </p:txBody>
      </p:sp>
      <p:sp>
        <p:nvSpPr>
          <p:cNvPr id="254" name="Google Shape;254;p25"/>
          <p:cNvSpPr txBox="1"/>
          <p:nvPr/>
        </p:nvSpPr>
        <p:spPr>
          <a:xfrm>
            <a:off x="720168" y="4442838"/>
            <a:ext cx="330825" cy="24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a:solidFill>
                  <a:srgbClr val="FFFDFC"/>
                </a:solidFill>
                <a:latin typeface="Nunito"/>
                <a:ea typeface="Nunito"/>
                <a:cs typeface="Nunito"/>
                <a:sym typeface="Nunito"/>
              </a:rPr>
              <a:t>5.</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6"/>
          <p:cNvPicPr preferRelativeResize="0"/>
          <p:nvPr/>
        </p:nvPicPr>
        <p:blipFill rotWithShape="1">
          <a:blip r:embed="rId3">
            <a:alphaModFix/>
          </a:blip>
          <a:srcRect l="25195" t="8685" b="28277"/>
          <a:stretch/>
        </p:blipFill>
        <p:spPr>
          <a:xfrm>
            <a:off x="0" y="0"/>
            <a:ext cx="9144000" cy="5143500"/>
          </a:xfrm>
          <a:prstGeom prst="rect">
            <a:avLst/>
          </a:prstGeom>
          <a:noFill/>
          <a:ln>
            <a:noFill/>
          </a:ln>
        </p:spPr>
      </p:pic>
      <p:grpSp>
        <p:nvGrpSpPr>
          <p:cNvPr id="260" name="Google Shape;260;p26"/>
          <p:cNvGrpSpPr/>
          <p:nvPr/>
        </p:nvGrpSpPr>
        <p:grpSpPr>
          <a:xfrm>
            <a:off x="4497036" y="-72330"/>
            <a:ext cx="3950644" cy="2680947"/>
            <a:chOff x="0" y="-38100"/>
            <a:chExt cx="2080998" cy="1412186"/>
          </a:xfrm>
        </p:grpSpPr>
        <p:sp>
          <p:nvSpPr>
            <p:cNvPr id="261" name="Google Shape;261;p26"/>
            <p:cNvSpPr/>
            <p:nvPr/>
          </p:nvSpPr>
          <p:spPr>
            <a:xfrm>
              <a:off x="0" y="0"/>
              <a:ext cx="2080998" cy="1374086"/>
            </a:xfrm>
            <a:custGeom>
              <a:avLst/>
              <a:gdLst/>
              <a:ahLst/>
              <a:cxnLst/>
              <a:rect l="l" t="t" r="r" b="b"/>
              <a:pathLst>
                <a:path w="2080998" h="1374086" extrusionOk="0">
                  <a:moveTo>
                    <a:pt x="0" y="0"/>
                  </a:moveTo>
                  <a:lnTo>
                    <a:pt x="2080998" y="0"/>
                  </a:lnTo>
                  <a:lnTo>
                    <a:pt x="2080998" y="1374086"/>
                  </a:lnTo>
                  <a:lnTo>
                    <a:pt x="0" y="1374086"/>
                  </a:lnTo>
                  <a:close/>
                </a:path>
              </a:pathLst>
            </a:custGeom>
            <a:solidFill>
              <a:srgbClr val="8EA532"/>
            </a:solidFill>
            <a:ln>
              <a:noFill/>
            </a:ln>
          </p:spPr>
        </p:sp>
        <p:sp>
          <p:nvSpPr>
            <p:cNvPr id="262" name="Google Shape;262;p26"/>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3" name="Google Shape;263;p26"/>
          <p:cNvSpPr txBox="1"/>
          <p:nvPr/>
        </p:nvSpPr>
        <p:spPr>
          <a:xfrm>
            <a:off x="4804237" y="140659"/>
            <a:ext cx="333600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600" b="0" i="0" u="none" strike="noStrike" cap="none" dirty="0">
                <a:solidFill>
                  <a:srgbClr val="FFFDFC"/>
                </a:solidFill>
                <a:latin typeface="Playfair Display"/>
                <a:ea typeface="Playfair Display"/>
                <a:cs typeface="Playfair Display"/>
                <a:sym typeface="Playfair Display"/>
              </a:rPr>
              <a:t>Problem Statement</a:t>
            </a:r>
            <a:endParaRPr sz="600" dirty="0"/>
          </a:p>
        </p:txBody>
      </p:sp>
      <p:grpSp>
        <p:nvGrpSpPr>
          <p:cNvPr id="264" name="Google Shape;264;p26"/>
          <p:cNvGrpSpPr/>
          <p:nvPr/>
        </p:nvGrpSpPr>
        <p:grpSpPr>
          <a:xfrm>
            <a:off x="4497036" y="1091168"/>
            <a:ext cx="3950644" cy="4959112"/>
            <a:chOff x="0" y="-38100"/>
            <a:chExt cx="2080998" cy="850900"/>
          </a:xfrm>
        </p:grpSpPr>
        <p:sp>
          <p:nvSpPr>
            <p:cNvPr id="265" name="Google Shape;265;p26"/>
            <p:cNvSpPr/>
            <p:nvPr/>
          </p:nvSpPr>
          <p:spPr>
            <a:xfrm>
              <a:off x="0" y="0"/>
              <a:ext cx="2080998" cy="452242"/>
            </a:xfrm>
            <a:custGeom>
              <a:avLst/>
              <a:gdLst/>
              <a:ahLst/>
              <a:cxnLst/>
              <a:rect l="l" t="t" r="r" b="b"/>
              <a:pathLst>
                <a:path w="2080998" h="452242" extrusionOk="0">
                  <a:moveTo>
                    <a:pt x="0" y="0"/>
                  </a:moveTo>
                  <a:lnTo>
                    <a:pt x="2080998" y="0"/>
                  </a:lnTo>
                  <a:lnTo>
                    <a:pt x="2080998" y="452242"/>
                  </a:lnTo>
                  <a:lnTo>
                    <a:pt x="0" y="452242"/>
                  </a:lnTo>
                  <a:close/>
                </a:path>
              </a:pathLst>
            </a:custGeom>
            <a:solidFill>
              <a:srgbClr val="225D36"/>
            </a:solidFill>
            <a:ln>
              <a:noFill/>
            </a:ln>
          </p:spPr>
        </p:sp>
        <p:sp>
          <p:nvSpPr>
            <p:cNvPr id="266" name="Google Shape;266;p26"/>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7" name="Google Shape;267;p26"/>
          <p:cNvSpPr txBox="1"/>
          <p:nvPr/>
        </p:nvSpPr>
        <p:spPr>
          <a:xfrm>
            <a:off x="4572000" y="1380518"/>
            <a:ext cx="3800475" cy="2585323"/>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b="0" i="0" u="none" strike="noStrike" cap="none" dirty="0">
                <a:solidFill>
                  <a:srgbClr val="FFFDFC"/>
                </a:solidFill>
                <a:latin typeface="Nunito Light"/>
                <a:ea typeface="Nunito Light"/>
                <a:cs typeface="Nunito Light"/>
                <a:sym typeface="Nunito Light"/>
              </a:rPr>
              <a:t>In the realm of biodiversity research and conservation, the manual identification and classification of animal species are time-consuming, resource-intensive, and often prone to human error. The need for accurate and efficient methods for animal classification is necessary, especially as the global biodiversity crisis accelerates. Developing a robust AI-based animal classification system that can reliably and swiftly identify species from images or video is critical for advancing ecological research.</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458"/>
        <p:cNvGrpSpPr/>
        <p:nvPr/>
      </p:nvGrpSpPr>
      <p:grpSpPr>
        <a:xfrm>
          <a:off x="0" y="0"/>
          <a:ext cx="0" cy="0"/>
          <a:chOff x="0" y="0"/>
          <a:chExt cx="0" cy="0"/>
        </a:xfrm>
      </p:grpSpPr>
      <p:grpSp>
        <p:nvGrpSpPr>
          <p:cNvPr id="459" name="Google Shape;459;p38"/>
          <p:cNvGrpSpPr/>
          <p:nvPr/>
        </p:nvGrpSpPr>
        <p:grpSpPr>
          <a:xfrm rot="5400000">
            <a:off x="113869" y="-1115760"/>
            <a:ext cx="11009561" cy="2386905"/>
            <a:chOff x="0" y="-38100"/>
            <a:chExt cx="5799275" cy="1257300"/>
          </a:xfrm>
        </p:grpSpPr>
        <p:sp>
          <p:nvSpPr>
            <p:cNvPr id="460" name="Google Shape;460;p38"/>
            <p:cNvSpPr/>
            <p:nvPr/>
          </p:nvSpPr>
          <p:spPr>
            <a:xfrm>
              <a:off x="0" y="0"/>
              <a:ext cx="5799275" cy="1219200"/>
            </a:xfrm>
            <a:custGeom>
              <a:avLst/>
              <a:gdLst/>
              <a:ahLst/>
              <a:cxnLst/>
              <a:rect l="l" t="t" r="r" b="b"/>
              <a:pathLst>
                <a:path w="5799275" h="1219200" extrusionOk="0">
                  <a:moveTo>
                    <a:pt x="0" y="0"/>
                  </a:moveTo>
                  <a:lnTo>
                    <a:pt x="5799275" y="0"/>
                  </a:lnTo>
                  <a:lnTo>
                    <a:pt x="5799275" y="1219200"/>
                  </a:lnTo>
                  <a:lnTo>
                    <a:pt x="0" y="1219200"/>
                  </a:lnTo>
                  <a:close/>
                </a:path>
              </a:pathLst>
            </a:custGeom>
            <a:solidFill>
              <a:srgbClr val="8EA532"/>
            </a:solidFill>
            <a:ln>
              <a:noFill/>
            </a:ln>
          </p:spPr>
        </p:sp>
        <p:sp>
          <p:nvSpPr>
            <p:cNvPr id="461" name="Google Shape;461;p38"/>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2" name="Google Shape;462;p38"/>
          <p:cNvSpPr txBox="1"/>
          <p:nvPr/>
        </p:nvSpPr>
        <p:spPr>
          <a:xfrm>
            <a:off x="387229" y="627553"/>
            <a:ext cx="304055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600" b="0" i="0" u="none" strike="noStrike" cap="none" dirty="0">
                <a:solidFill>
                  <a:srgbClr val="FFFDFC"/>
                </a:solidFill>
                <a:latin typeface="Playfair Display"/>
                <a:ea typeface="Playfair Display"/>
                <a:cs typeface="Playfair Display"/>
                <a:sym typeface="Playfair Display"/>
              </a:rPr>
              <a:t>Our Solution</a:t>
            </a:r>
            <a:endParaRPr sz="3600" dirty="0"/>
          </a:p>
        </p:txBody>
      </p:sp>
      <p:sp>
        <p:nvSpPr>
          <p:cNvPr id="463" name="Google Shape;463;p38"/>
          <p:cNvSpPr txBox="1"/>
          <p:nvPr/>
        </p:nvSpPr>
        <p:spPr>
          <a:xfrm>
            <a:off x="387229" y="1438777"/>
            <a:ext cx="3040557" cy="301621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dirty="0">
                <a:solidFill>
                  <a:srgbClr val="FFFDFC"/>
                </a:solidFill>
                <a:latin typeface="Nunito Light"/>
                <a:ea typeface="Nunito Light"/>
                <a:cs typeface="Nunito Light"/>
                <a:sym typeface="Nunito Light"/>
              </a:rPr>
              <a:t>Our solution helps to solve the problem by </a:t>
            </a:r>
            <a:r>
              <a:rPr lang="en-US" b="0" i="0" u="none" strike="noStrike" cap="none" dirty="0">
                <a:solidFill>
                  <a:srgbClr val="FFFDFC"/>
                </a:solidFill>
                <a:latin typeface="Nunito Light"/>
                <a:ea typeface="Nunito Light"/>
                <a:cs typeface="Nunito Light"/>
                <a:sym typeface="Nunito Light"/>
              </a:rPr>
              <a:t>implementing artificial intelligence (AI) in animal classification by developing a highly accurate, efficient, and versatile system capable of automatically identifying and categorizing diverse animal species, thereby enhancing our understanding of ecosystems and facilitating targeted conservation measures.</a:t>
            </a:r>
            <a:endParaRPr lang="en-US" dirty="0"/>
          </a:p>
        </p:txBody>
      </p:sp>
      <p:sp>
        <p:nvSpPr>
          <p:cNvPr id="464" name="Google Shape;464;p38"/>
          <p:cNvSpPr/>
          <p:nvPr/>
        </p:nvSpPr>
        <p:spPr>
          <a:xfrm>
            <a:off x="5236941" y="0"/>
            <a:ext cx="3907060" cy="5143500"/>
          </a:xfrm>
          <a:custGeom>
            <a:avLst/>
            <a:gdLst/>
            <a:ahLst/>
            <a:cxnLst/>
            <a:rect l="l" t="t" r="r" b="b"/>
            <a:pathLst>
              <a:path w="7814119" h="10287000" extrusionOk="0">
                <a:moveTo>
                  <a:pt x="0" y="0"/>
                </a:moveTo>
                <a:lnTo>
                  <a:pt x="7814119" y="0"/>
                </a:lnTo>
                <a:lnTo>
                  <a:pt x="7814119" y="10287000"/>
                </a:lnTo>
                <a:lnTo>
                  <a:pt x="0" y="10287000"/>
                </a:lnTo>
                <a:lnTo>
                  <a:pt x="0" y="0"/>
                </a:lnTo>
                <a:close/>
              </a:path>
            </a:pathLst>
          </a:custGeom>
          <a:blipFill rotWithShape="1">
            <a:blip r:embed="rId3">
              <a:alphaModFix/>
            </a:blip>
            <a:stretch>
              <a:fillRect l="-56301" r="-41283"/>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406"/>
        <p:cNvGrpSpPr/>
        <p:nvPr/>
      </p:nvGrpSpPr>
      <p:grpSpPr>
        <a:xfrm>
          <a:off x="0" y="0"/>
          <a:ext cx="0" cy="0"/>
          <a:chOff x="0" y="0"/>
          <a:chExt cx="0" cy="0"/>
        </a:xfrm>
      </p:grpSpPr>
      <p:sp>
        <p:nvSpPr>
          <p:cNvPr id="407" name="Google Shape;407;p35"/>
          <p:cNvSpPr txBox="1"/>
          <p:nvPr/>
        </p:nvSpPr>
        <p:spPr>
          <a:xfrm>
            <a:off x="5813303" y="399542"/>
            <a:ext cx="2610300" cy="193899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b="0" i="0" u="none" strike="noStrike" cap="none" dirty="0">
                <a:solidFill>
                  <a:srgbClr val="FFFDFC"/>
                </a:solidFill>
                <a:latin typeface="Playfair Display"/>
                <a:ea typeface="Playfair Display"/>
                <a:cs typeface="Playfair Display"/>
                <a:sym typeface="Playfair Display"/>
              </a:rPr>
              <a:t>YOLO – You Look Only Once</a:t>
            </a:r>
            <a:endParaRPr lang="en-US" sz="700" dirty="0"/>
          </a:p>
        </p:txBody>
      </p:sp>
      <p:pic>
        <p:nvPicPr>
          <p:cNvPr id="409" name="Google Shape;409;p35"/>
          <p:cNvPicPr preferRelativeResize="0"/>
          <p:nvPr/>
        </p:nvPicPr>
        <p:blipFill rotWithShape="1">
          <a:blip r:embed="rId3">
            <a:alphaModFix/>
          </a:blip>
          <a:srcRect l="37326" r="18228"/>
          <a:stretch/>
        </p:blipFill>
        <p:spPr>
          <a:xfrm>
            <a:off x="2721677" y="0"/>
            <a:ext cx="2438302" cy="3188780"/>
          </a:xfrm>
          <a:prstGeom prst="rect">
            <a:avLst/>
          </a:prstGeom>
          <a:noFill/>
          <a:ln>
            <a:noFill/>
          </a:ln>
        </p:spPr>
      </p:pic>
      <p:grpSp>
        <p:nvGrpSpPr>
          <p:cNvPr id="411" name="Google Shape;411;p35"/>
          <p:cNvGrpSpPr/>
          <p:nvPr/>
        </p:nvGrpSpPr>
        <p:grpSpPr>
          <a:xfrm rot="5400000">
            <a:off x="3205471" y="3027925"/>
            <a:ext cx="1543044" cy="2510632"/>
            <a:chOff x="0" y="-38100"/>
            <a:chExt cx="812800" cy="1322473"/>
          </a:xfrm>
        </p:grpSpPr>
        <p:sp>
          <p:nvSpPr>
            <p:cNvPr id="412" name="Google Shape;412;p35"/>
            <p:cNvSpPr/>
            <p:nvPr/>
          </p:nvSpPr>
          <p:spPr>
            <a:xfrm>
              <a:off x="0" y="0"/>
              <a:ext cx="81850" cy="1284373"/>
            </a:xfrm>
            <a:custGeom>
              <a:avLst/>
              <a:gdLst/>
              <a:ahLst/>
              <a:cxnLst/>
              <a:rect l="l" t="t" r="r" b="b"/>
              <a:pathLst>
                <a:path w="81850" h="1284373" extrusionOk="0">
                  <a:moveTo>
                    <a:pt x="0" y="0"/>
                  </a:moveTo>
                  <a:lnTo>
                    <a:pt x="81850" y="0"/>
                  </a:lnTo>
                  <a:lnTo>
                    <a:pt x="81850" y="1284373"/>
                  </a:lnTo>
                  <a:lnTo>
                    <a:pt x="0" y="1284373"/>
                  </a:lnTo>
                  <a:close/>
                </a:path>
              </a:pathLst>
            </a:custGeom>
            <a:solidFill>
              <a:srgbClr val="FFD02A"/>
            </a:solidFill>
            <a:ln>
              <a:noFill/>
            </a:ln>
          </p:spPr>
        </p:sp>
        <p:sp>
          <p:nvSpPr>
            <p:cNvPr id="413" name="Google Shape;413;p3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grpSp>
        <p:nvGrpSpPr>
          <p:cNvPr id="414" name="Google Shape;414;p35"/>
          <p:cNvGrpSpPr/>
          <p:nvPr/>
        </p:nvGrpSpPr>
        <p:grpSpPr>
          <a:xfrm rot="5400000">
            <a:off x="483794" y="341875"/>
            <a:ext cx="1543044" cy="2510632"/>
            <a:chOff x="0" y="-38100"/>
            <a:chExt cx="812800" cy="1322473"/>
          </a:xfrm>
        </p:grpSpPr>
        <p:sp>
          <p:nvSpPr>
            <p:cNvPr id="415" name="Google Shape;415;p35"/>
            <p:cNvSpPr/>
            <p:nvPr/>
          </p:nvSpPr>
          <p:spPr>
            <a:xfrm>
              <a:off x="0" y="0"/>
              <a:ext cx="81850" cy="1284373"/>
            </a:xfrm>
            <a:custGeom>
              <a:avLst/>
              <a:gdLst/>
              <a:ahLst/>
              <a:cxnLst/>
              <a:rect l="l" t="t" r="r" b="b"/>
              <a:pathLst>
                <a:path w="81850" h="1284373" extrusionOk="0">
                  <a:moveTo>
                    <a:pt x="0" y="0"/>
                  </a:moveTo>
                  <a:lnTo>
                    <a:pt x="81850" y="0"/>
                  </a:lnTo>
                  <a:lnTo>
                    <a:pt x="81850" y="1284373"/>
                  </a:lnTo>
                  <a:lnTo>
                    <a:pt x="0" y="1284373"/>
                  </a:lnTo>
                  <a:close/>
                </a:path>
              </a:pathLst>
            </a:custGeom>
            <a:solidFill>
              <a:srgbClr val="8EA532"/>
            </a:solidFill>
            <a:ln>
              <a:noFill/>
            </a:ln>
          </p:spPr>
        </p:sp>
        <p:sp>
          <p:nvSpPr>
            <p:cNvPr id="416" name="Google Shape;416;p3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 name="Rectangle 2">
            <a:extLst>
              <a:ext uri="{FF2B5EF4-FFF2-40B4-BE49-F238E27FC236}">
                <a16:creationId xmlns:a16="http://schemas.microsoft.com/office/drawing/2014/main" id="{13DBC0B8-C629-85BD-B36B-B96ADC37D20E}"/>
              </a:ext>
            </a:extLst>
          </p:cNvPr>
          <p:cNvSpPr/>
          <p:nvPr/>
        </p:nvSpPr>
        <p:spPr>
          <a:xfrm>
            <a:off x="2721677" y="0"/>
            <a:ext cx="1615380" cy="31887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C3BB105-F376-A000-1038-2CD8EDB961E9}"/>
              </a:ext>
            </a:extLst>
          </p:cNvPr>
          <p:cNvSpPr/>
          <p:nvPr/>
        </p:nvSpPr>
        <p:spPr>
          <a:xfrm>
            <a:off x="3529367" y="0"/>
            <a:ext cx="1615380" cy="318877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48B5D98-719D-FEA0-6096-FEE94A63689B}"/>
              </a:ext>
            </a:extLst>
          </p:cNvPr>
          <p:cNvSpPr/>
          <p:nvPr/>
        </p:nvSpPr>
        <p:spPr>
          <a:xfrm>
            <a:off x="2721676" y="825668"/>
            <a:ext cx="2423071" cy="119363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oogle Shape;409;p35">
            <a:extLst>
              <a:ext uri="{FF2B5EF4-FFF2-40B4-BE49-F238E27FC236}">
                <a16:creationId xmlns:a16="http://schemas.microsoft.com/office/drawing/2014/main" id="{BB94C437-52A4-5396-C784-E34CE2D2840C}"/>
              </a:ext>
            </a:extLst>
          </p:cNvPr>
          <p:cNvPicPr preferRelativeResize="0"/>
          <p:nvPr/>
        </p:nvPicPr>
        <p:blipFill rotWithShape="1">
          <a:blip r:embed="rId3">
            <a:alphaModFix/>
          </a:blip>
          <a:srcRect l="37326" r="18228"/>
          <a:stretch/>
        </p:blipFill>
        <p:spPr>
          <a:xfrm>
            <a:off x="0" y="1438275"/>
            <a:ext cx="2438302" cy="3188780"/>
          </a:xfrm>
          <a:prstGeom prst="rect">
            <a:avLst/>
          </a:prstGeom>
          <a:noFill/>
          <a:ln>
            <a:noFill/>
          </a:ln>
        </p:spPr>
      </p:pic>
      <p:sp>
        <p:nvSpPr>
          <p:cNvPr id="8" name="Rectangle 7">
            <a:extLst>
              <a:ext uri="{FF2B5EF4-FFF2-40B4-BE49-F238E27FC236}">
                <a16:creationId xmlns:a16="http://schemas.microsoft.com/office/drawing/2014/main" id="{6DB7DF6A-8223-C3AA-3559-6E53FBDB4DCE}"/>
              </a:ext>
            </a:extLst>
          </p:cNvPr>
          <p:cNvSpPr/>
          <p:nvPr/>
        </p:nvSpPr>
        <p:spPr>
          <a:xfrm>
            <a:off x="2874077" y="152400"/>
            <a:ext cx="2270670" cy="255270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6B6E32-01BD-95E4-B8CA-15D1CE6F7E82}"/>
              </a:ext>
            </a:extLst>
          </p:cNvPr>
          <p:cNvSpPr/>
          <p:nvPr/>
        </p:nvSpPr>
        <p:spPr>
          <a:xfrm>
            <a:off x="3901440" y="1310640"/>
            <a:ext cx="108000" cy="108000"/>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135A417-6E08-B259-5BC3-9FA40AC7B4BC}"/>
              </a:ext>
            </a:extLst>
          </p:cNvPr>
          <p:cNvSpPr txBox="1"/>
          <p:nvPr/>
        </p:nvSpPr>
        <p:spPr>
          <a:xfrm>
            <a:off x="2721676" y="3810286"/>
            <a:ext cx="6125144" cy="738664"/>
          </a:xfrm>
          <a:prstGeom prst="rect">
            <a:avLst/>
          </a:prstGeom>
          <a:noFill/>
        </p:spPr>
        <p:txBody>
          <a:bodyPr wrap="square" rtlCol="0">
            <a:spAutoFit/>
          </a:bodyPr>
          <a:lstStyle/>
          <a:p>
            <a:pPr algn="just"/>
            <a:r>
              <a:rPr lang="en-IN" dirty="0">
                <a:solidFill>
                  <a:schemeClr val="bg1"/>
                </a:solidFill>
              </a:rPr>
              <a:t>Yolo is an algorithm which can detect objects really fast. </a:t>
            </a:r>
            <a:r>
              <a:rPr lang="en-US" dirty="0">
                <a:solidFill>
                  <a:schemeClr val="bg1"/>
                </a:solidFill>
              </a:rPr>
              <a:t>It uses one of the best neural network architectures to produce high accuracy and overall processing speed, which is the main reason for its popularity. </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330"/>
        <p:cNvGrpSpPr/>
        <p:nvPr/>
      </p:nvGrpSpPr>
      <p:grpSpPr>
        <a:xfrm>
          <a:off x="0" y="0"/>
          <a:ext cx="0" cy="0"/>
          <a:chOff x="0" y="0"/>
          <a:chExt cx="0" cy="0"/>
        </a:xfrm>
      </p:grpSpPr>
      <p:grpSp>
        <p:nvGrpSpPr>
          <p:cNvPr id="331" name="Google Shape;331;p30"/>
          <p:cNvGrpSpPr/>
          <p:nvPr/>
        </p:nvGrpSpPr>
        <p:grpSpPr>
          <a:xfrm>
            <a:off x="0" y="-72329"/>
            <a:ext cx="4007577" cy="5215727"/>
            <a:chOff x="0" y="-38100"/>
            <a:chExt cx="2111029" cy="2747433"/>
          </a:xfrm>
        </p:grpSpPr>
        <p:sp>
          <p:nvSpPr>
            <p:cNvPr id="332" name="Google Shape;332;p30"/>
            <p:cNvSpPr/>
            <p:nvPr/>
          </p:nvSpPr>
          <p:spPr>
            <a:xfrm>
              <a:off x="0" y="0"/>
              <a:ext cx="2111029" cy="2709333"/>
            </a:xfrm>
            <a:custGeom>
              <a:avLst/>
              <a:gdLst/>
              <a:ahLst/>
              <a:cxnLst/>
              <a:rect l="l" t="t" r="r" b="b"/>
              <a:pathLst>
                <a:path w="2111029" h="2709333" extrusionOk="0">
                  <a:moveTo>
                    <a:pt x="0" y="0"/>
                  </a:moveTo>
                  <a:lnTo>
                    <a:pt x="2111029" y="0"/>
                  </a:lnTo>
                  <a:lnTo>
                    <a:pt x="2111029" y="2709333"/>
                  </a:lnTo>
                  <a:lnTo>
                    <a:pt x="0" y="2709333"/>
                  </a:lnTo>
                  <a:close/>
                </a:path>
              </a:pathLst>
            </a:custGeom>
            <a:solidFill>
              <a:srgbClr val="8EA532"/>
            </a:solidFill>
            <a:ln>
              <a:noFill/>
            </a:ln>
          </p:spPr>
        </p:sp>
        <p:sp>
          <p:nvSpPr>
            <p:cNvPr id="333" name="Google Shape;333;p30"/>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4" name="Google Shape;334;p30"/>
          <p:cNvSpPr txBox="1"/>
          <p:nvPr/>
        </p:nvSpPr>
        <p:spPr>
          <a:xfrm>
            <a:off x="5892787" y="383951"/>
            <a:ext cx="2672563"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How YOLO Works?</a:t>
            </a:r>
            <a:endParaRPr sz="700" dirty="0"/>
          </a:p>
        </p:txBody>
      </p:sp>
      <p:sp>
        <p:nvSpPr>
          <p:cNvPr id="335" name="Google Shape;335;p30"/>
          <p:cNvSpPr txBox="1"/>
          <p:nvPr/>
        </p:nvSpPr>
        <p:spPr>
          <a:xfrm>
            <a:off x="6498476" y="2237234"/>
            <a:ext cx="164010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0" i="0" u="none" strike="noStrike" cap="none" dirty="0">
                <a:solidFill>
                  <a:srgbClr val="FFFDFC"/>
                </a:solidFill>
                <a:latin typeface="Nunito Light"/>
                <a:ea typeface="Nunito Light"/>
                <a:cs typeface="Nunito Light"/>
                <a:sym typeface="Nunito Light"/>
              </a:rPr>
              <a:t>Dividing image in grid of small sections</a:t>
            </a:r>
            <a:endParaRPr sz="700" dirty="0"/>
          </a:p>
        </p:txBody>
      </p:sp>
      <p:sp>
        <p:nvSpPr>
          <p:cNvPr id="336" name="Google Shape;336;p30"/>
          <p:cNvSpPr txBox="1"/>
          <p:nvPr/>
        </p:nvSpPr>
        <p:spPr>
          <a:xfrm>
            <a:off x="6498476" y="3978534"/>
            <a:ext cx="164010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0" i="0" u="none" strike="noStrike" cap="none" dirty="0">
                <a:solidFill>
                  <a:srgbClr val="FFFDFC"/>
                </a:solidFill>
                <a:latin typeface="Nunito Light"/>
                <a:ea typeface="Nunito Light"/>
                <a:cs typeface="Nunito Light"/>
                <a:sym typeface="Nunito Light"/>
              </a:rPr>
              <a:t>Representing each cell with an array</a:t>
            </a:r>
            <a:endParaRPr sz="700" dirty="0"/>
          </a:p>
        </p:txBody>
      </p:sp>
      <p:sp>
        <p:nvSpPr>
          <p:cNvPr id="337" name="Google Shape;337;p30"/>
          <p:cNvSpPr txBox="1"/>
          <p:nvPr/>
        </p:nvSpPr>
        <p:spPr>
          <a:xfrm>
            <a:off x="6493714" y="1949074"/>
            <a:ext cx="184186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FFFDFC"/>
                </a:solidFill>
                <a:latin typeface="Nunito"/>
                <a:ea typeface="Nunito"/>
                <a:cs typeface="Nunito"/>
                <a:sym typeface="Nunito"/>
              </a:rPr>
              <a:t>Segmentation</a:t>
            </a:r>
            <a:endParaRPr sz="700" dirty="0"/>
          </a:p>
        </p:txBody>
      </p:sp>
      <p:sp>
        <p:nvSpPr>
          <p:cNvPr id="338" name="Google Shape;338;p30"/>
          <p:cNvSpPr txBox="1"/>
          <p:nvPr/>
        </p:nvSpPr>
        <p:spPr>
          <a:xfrm>
            <a:off x="6493714" y="3690375"/>
            <a:ext cx="1841865"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i="0" u="none" strike="noStrike" cap="none" dirty="0">
                <a:solidFill>
                  <a:srgbClr val="FFFDFC"/>
                </a:solidFill>
                <a:latin typeface="Nunito"/>
                <a:ea typeface="Nunito"/>
                <a:cs typeface="Nunito"/>
                <a:sym typeface="Nunito"/>
              </a:rPr>
              <a:t>Traning &amp; Testing</a:t>
            </a:r>
            <a:endParaRPr sz="700" dirty="0"/>
          </a:p>
        </p:txBody>
      </p:sp>
      <p:sp>
        <p:nvSpPr>
          <p:cNvPr id="339" name="Google Shape;339;p30"/>
          <p:cNvSpPr txBox="1"/>
          <p:nvPr/>
        </p:nvSpPr>
        <p:spPr>
          <a:xfrm>
            <a:off x="6498477" y="3110114"/>
            <a:ext cx="161880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0" i="0" u="none" strike="noStrike" cap="none" dirty="0">
                <a:solidFill>
                  <a:srgbClr val="FFFDFC"/>
                </a:solidFill>
                <a:latin typeface="Nunito Light"/>
                <a:ea typeface="Nunito Light"/>
                <a:cs typeface="Nunito Light"/>
                <a:sym typeface="Nunito Light"/>
              </a:rPr>
              <a:t>Identifying the objects in the small grid.</a:t>
            </a:r>
            <a:endParaRPr sz="700" dirty="0"/>
          </a:p>
        </p:txBody>
      </p:sp>
      <p:sp>
        <p:nvSpPr>
          <p:cNvPr id="341" name="Google Shape;341;p30"/>
          <p:cNvSpPr txBox="1"/>
          <p:nvPr/>
        </p:nvSpPr>
        <p:spPr>
          <a:xfrm>
            <a:off x="6493714" y="2821954"/>
            <a:ext cx="2060824" cy="30008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500" b="1" dirty="0">
                <a:solidFill>
                  <a:srgbClr val="FFFDFC"/>
                </a:solidFill>
                <a:latin typeface="Nunito"/>
                <a:sym typeface="Nunito"/>
              </a:rPr>
              <a:t>Detection</a:t>
            </a:r>
            <a:endParaRPr sz="700" dirty="0"/>
          </a:p>
        </p:txBody>
      </p:sp>
      <p:pic>
        <p:nvPicPr>
          <p:cNvPr id="1026" name="Picture 2" descr="Can cats and dogs be friends?">
            <a:extLst>
              <a:ext uri="{FF2B5EF4-FFF2-40B4-BE49-F238E27FC236}">
                <a16:creationId xmlns:a16="http://schemas.microsoft.com/office/drawing/2014/main" id="{8B7A0D51-49CE-02DF-8029-749DD6C3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 y="283586"/>
            <a:ext cx="5271135" cy="45762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B5571A0-2131-2622-BBBB-2986AE53D261}"/>
              </a:ext>
            </a:extLst>
          </p:cNvPr>
          <p:cNvSpPr/>
          <p:nvPr/>
        </p:nvSpPr>
        <p:spPr>
          <a:xfrm>
            <a:off x="6175056" y="2009115"/>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9AA3671E-2742-B370-49F3-477B448ACD5F}"/>
              </a:ext>
            </a:extLst>
          </p:cNvPr>
          <p:cNvSpPr/>
          <p:nvPr/>
        </p:nvSpPr>
        <p:spPr>
          <a:xfrm>
            <a:off x="6175056" y="2881995"/>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0506A959-A719-AB49-8028-7C20C002A851}"/>
              </a:ext>
            </a:extLst>
          </p:cNvPr>
          <p:cNvSpPr/>
          <p:nvPr/>
        </p:nvSpPr>
        <p:spPr>
          <a:xfrm>
            <a:off x="6175056" y="3754875"/>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07BADCD0-25B6-09B1-A93D-EF9B3D546095}"/>
              </a:ext>
            </a:extLst>
          </p:cNvPr>
          <p:cNvCxnSpPr>
            <a:stCxn id="2" idx="4"/>
            <a:endCxn id="3" idx="0"/>
          </p:cNvCxnSpPr>
          <p:nvPr/>
        </p:nvCxnSpPr>
        <p:spPr>
          <a:xfrm>
            <a:off x="6265056" y="2189115"/>
            <a:ext cx="0" cy="692880"/>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EEF6A062-357B-2353-8369-18E0DA18F876}"/>
              </a:ext>
            </a:extLst>
          </p:cNvPr>
          <p:cNvCxnSpPr>
            <a:cxnSpLocks/>
            <a:stCxn id="3" idx="4"/>
            <a:endCxn id="4" idx="0"/>
          </p:cNvCxnSpPr>
          <p:nvPr/>
        </p:nvCxnSpPr>
        <p:spPr>
          <a:xfrm>
            <a:off x="6265056" y="3061995"/>
            <a:ext cx="0" cy="692880"/>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330"/>
        <p:cNvGrpSpPr/>
        <p:nvPr/>
      </p:nvGrpSpPr>
      <p:grpSpPr>
        <a:xfrm>
          <a:off x="0" y="0"/>
          <a:ext cx="0" cy="0"/>
          <a:chOff x="0" y="0"/>
          <a:chExt cx="0" cy="0"/>
        </a:xfrm>
      </p:grpSpPr>
      <p:grpSp>
        <p:nvGrpSpPr>
          <p:cNvPr id="331" name="Google Shape;331;p30"/>
          <p:cNvGrpSpPr/>
          <p:nvPr/>
        </p:nvGrpSpPr>
        <p:grpSpPr>
          <a:xfrm>
            <a:off x="0" y="-72329"/>
            <a:ext cx="4007577" cy="5215727"/>
            <a:chOff x="0" y="-38100"/>
            <a:chExt cx="2111029" cy="2747433"/>
          </a:xfrm>
        </p:grpSpPr>
        <p:sp>
          <p:nvSpPr>
            <p:cNvPr id="332" name="Google Shape;332;p30"/>
            <p:cNvSpPr/>
            <p:nvPr/>
          </p:nvSpPr>
          <p:spPr>
            <a:xfrm>
              <a:off x="0" y="0"/>
              <a:ext cx="2111029" cy="2709333"/>
            </a:xfrm>
            <a:custGeom>
              <a:avLst/>
              <a:gdLst/>
              <a:ahLst/>
              <a:cxnLst/>
              <a:rect l="l" t="t" r="r" b="b"/>
              <a:pathLst>
                <a:path w="2111029" h="2709333" extrusionOk="0">
                  <a:moveTo>
                    <a:pt x="0" y="0"/>
                  </a:moveTo>
                  <a:lnTo>
                    <a:pt x="2111029" y="0"/>
                  </a:lnTo>
                  <a:lnTo>
                    <a:pt x="2111029" y="2709333"/>
                  </a:lnTo>
                  <a:lnTo>
                    <a:pt x="0" y="2709333"/>
                  </a:lnTo>
                  <a:close/>
                </a:path>
              </a:pathLst>
            </a:custGeom>
            <a:solidFill>
              <a:srgbClr val="8EA532"/>
            </a:solidFill>
            <a:ln>
              <a:noFill/>
            </a:ln>
          </p:spPr>
        </p:sp>
        <p:sp>
          <p:nvSpPr>
            <p:cNvPr id="333" name="Google Shape;333;p30"/>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4" name="Google Shape;334;p30"/>
          <p:cNvSpPr txBox="1"/>
          <p:nvPr/>
        </p:nvSpPr>
        <p:spPr>
          <a:xfrm>
            <a:off x="9388344" y="383951"/>
            <a:ext cx="2672563"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200" b="0" i="0" u="none" strike="noStrike" cap="none" dirty="0">
                <a:solidFill>
                  <a:srgbClr val="FFFDFC"/>
                </a:solidFill>
                <a:latin typeface="Playfair Display"/>
                <a:ea typeface="Playfair Display"/>
                <a:cs typeface="Playfair Display"/>
                <a:sym typeface="Playfair Display"/>
              </a:rPr>
              <a:t>How YOLO Works?</a:t>
            </a:r>
            <a:endParaRPr sz="700" dirty="0"/>
          </a:p>
        </p:txBody>
      </p:sp>
      <p:pic>
        <p:nvPicPr>
          <p:cNvPr id="1026" name="Picture 2" descr="Can cats and dogs be friends?">
            <a:extLst>
              <a:ext uri="{FF2B5EF4-FFF2-40B4-BE49-F238E27FC236}">
                <a16:creationId xmlns:a16="http://schemas.microsoft.com/office/drawing/2014/main" id="{8B7A0D51-49CE-02DF-8029-749DD6C3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 y="283586"/>
            <a:ext cx="5271135" cy="4576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E04234FA-4B58-998C-DA89-A9331773C86F}"/>
              </a:ext>
            </a:extLst>
          </p:cNvPr>
          <p:cNvGraphicFramePr>
            <a:graphicFrameLocks noGrp="1"/>
          </p:cNvGraphicFramePr>
          <p:nvPr>
            <p:extLst>
              <p:ext uri="{D42A27DB-BD31-4B8C-83A1-F6EECF244321}">
                <p14:modId xmlns:p14="http://schemas.microsoft.com/office/powerpoint/2010/main" val="1699893093"/>
              </p:ext>
            </p:extLst>
          </p:nvPr>
        </p:nvGraphicFramePr>
        <p:xfrm>
          <a:off x="300990" y="283585"/>
          <a:ext cx="5271135" cy="4576227"/>
        </p:xfrm>
        <a:graphic>
          <a:graphicData uri="http://schemas.openxmlformats.org/drawingml/2006/table">
            <a:tbl>
              <a:tblPr firstRow="1" bandRow="1">
                <a:tableStyleId>{5C22544A-7EE6-4342-B048-85BDC9FD1C3A}</a:tableStyleId>
              </a:tblPr>
              <a:tblGrid>
                <a:gridCol w="1757045">
                  <a:extLst>
                    <a:ext uri="{9D8B030D-6E8A-4147-A177-3AD203B41FA5}">
                      <a16:colId xmlns:a16="http://schemas.microsoft.com/office/drawing/2014/main" val="1254123932"/>
                    </a:ext>
                  </a:extLst>
                </a:gridCol>
                <a:gridCol w="1757045">
                  <a:extLst>
                    <a:ext uri="{9D8B030D-6E8A-4147-A177-3AD203B41FA5}">
                      <a16:colId xmlns:a16="http://schemas.microsoft.com/office/drawing/2014/main" val="1192707250"/>
                    </a:ext>
                  </a:extLst>
                </a:gridCol>
                <a:gridCol w="1757045">
                  <a:extLst>
                    <a:ext uri="{9D8B030D-6E8A-4147-A177-3AD203B41FA5}">
                      <a16:colId xmlns:a16="http://schemas.microsoft.com/office/drawing/2014/main" val="3393469867"/>
                    </a:ext>
                  </a:extLst>
                </a:gridCol>
              </a:tblGrid>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0021599"/>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454972"/>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541727"/>
                  </a:ext>
                </a:extLst>
              </a:tr>
            </a:tbl>
          </a:graphicData>
        </a:graphic>
      </p:graphicFrame>
      <p:sp>
        <p:nvSpPr>
          <p:cNvPr id="23" name="Google Shape;335;p30">
            <a:extLst>
              <a:ext uri="{FF2B5EF4-FFF2-40B4-BE49-F238E27FC236}">
                <a16:creationId xmlns:a16="http://schemas.microsoft.com/office/drawing/2014/main" id="{82281502-952C-F1B5-06D1-E2D42EEEADE9}"/>
              </a:ext>
            </a:extLst>
          </p:cNvPr>
          <p:cNvSpPr txBox="1"/>
          <p:nvPr/>
        </p:nvSpPr>
        <p:spPr>
          <a:xfrm>
            <a:off x="6493714" y="2268698"/>
            <a:ext cx="2344532" cy="1384995"/>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The first step that YOLO does is dividing the image into a grid. For example, a 3×3 grid</a:t>
            </a:r>
            <a:endParaRPr sz="1200" dirty="0"/>
          </a:p>
        </p:txBody>
      </p:sp>
      <p:sp>
        <p:nvSpPr>
          <p:cNvPr id="24" name="Google Shape;337;p30">
            <a:extLst>
              <a:ext uri="{FF2B5EF4-FFF2-40B4-BE49-F238E27FC236}">
                <a16:creationId xmlns:a16="http://schemas.microsoft.com/office/drawing/2014/main" id="{AD6D8CE5-C6F1-36EF-F4DA-372E007070A6}"/>
              </a:ext>
            </a:extLst>
          </p:cNvPr>
          <p:cNvSpPr txBox="1"/>
          <p:nvPr/>
        </p:nvSpPr>
        <p:spPr>
          <a:xfrm>
            <a:off x="6493714" y="549718"/>
            <a:ext cx="202882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Segmentation</a:t>
            </a:r>
            <a:endParaRPr sz="1050" dirty="0"/>
          </a:p>
        </p:txBody>
      </p:sp>
      <p:sp>
        <p:nvSpPr>
          <p:cNvPr id="25" name="Google Shape;338;p30">
            <a:extLst>
              <a:ext uri="{FF2B5EF4-FFF2-40B4-BE49-F238E27FC236}">
                <a16:creationId xmlns:a16="http://schemas.microsoft.com/office/drawing/2014/main" id="{A6324FCE-577C-1466-6D1E-3EC0093C3D18}"/>
              </a:ext>
            </a:extLst>
          </p:cNvPr>
          <p:cNvSpPr txBox="1"/>
          <p:nvPr/>
        </p:nvSpPr>
        <p:spPr>
          <a:xfrm>
            <a:off x="6493714" y="10875505"/>
            <a:ext cx="2650285"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Training &amp; Testing</a:t>
            </a:r>
            <a:endParaRPr sz="2400" dirty="0"/>
          </a:p>
        </p:txBody>
      </p:sp>
      <p:sp>
        <p:nvSpPr>
          <p:cNvPr id="26" name="Google Shape;341;p30">
            <a:extLst>
              <a:ext uri="{FF2B5EF4-FFF2-40B4-BE49-F238E27FC236}">
                <a16:creationId xmlns:a16="http://schemas.microsoft.com/office/drawing/2014/main" id="{D93ED261-CE32-2056-C580-18B49EA2941F}"/>
              </a:ext>
            </a:extLst>
          </p:cNvPr>
          <p:cNvSpPr txBox="1"/>
          <p:nvPr/>
        </p:nvSpPr>
        <p:spPr>
          <a:xfrm>
            <a:off x="6493714" y="5647356"/>
            <a:ext cx="2060824"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dirty="0">
                <a:solidFill>
                  <a:srgbClr val="FFFDFC"/>
                </a:solidFill>
                <a:latin typeface="Nunito"/>
                <a:sym typeface="Nunito"/>
              </a:rPr>
              <a:t>Detection</a:t>
            </a:r>
            <a:endParaRPr sz="2400" dirty="0"/>
          </a:p>
        </p:txBody>
      </p:sp>
      <p:sp>
        <p:nvSpPr>
          <p:cNvPr id="27" name="Oval 26">
            <a:extLst>
              <a:ext uri="{FF2B5EF4-FFF2-40B4-BE49-F238E27FC236}">
                <a16:creationId xmlns:a16="http://schemas.microsoft.com/office/drawing/2014/main" id="{F29C98F9-7F25-AE13-50F8-3C60D933FB32}"/>
              </a:ext>
            </a:extLst>
          </p:cNvPr>
          <p:cNvSpPr/>
          <p:nvPr/>
        </p:nvSpPr>
        <p:spPr>
          <a:xfrm>
            <a:off x="6175056" y="699783"/>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68D9FC80-6C34-6333-73CE-B98614CC66CF}"/>
              </a:ext>
            </a:extLst>
          </p:cNvPr>
          <p:cNvSpPr/>
          <p:nvPr/>
        </p:nvSpPr>
        <p:spPr>
          <a:xfrm>
            <a:off x="6175056" y="5707397"/>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405C4A1-2FBE-38FE-4BFF-2E5FEFA3A2C3}"/>
              </a:ext>
            </a:extLst>
          </p:cNvPr>
          <p:cNvSpPr/>
          <p:nvPr/>
        </p:nvSpPr>
        <p:spPr>
          <a:xfrm>
            <a:off x="6175056" y="11025571"/>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1F96EA-09D6-9496-B25D-B6D8A974815D}"/>
              </a:ext>
            </a:extLst>
          </p:cNvPr>
          <p:cNvCxnSpPr>
            <a:cxnSpLocks/>
            <a:stCxn id="28" idx="4"/>
            <a:endCxn id="29" idx="0"/>
          </p:cNvCxnSpPr>
          <p:nvPr/>
        </p:nvCxnSpPr>
        <p:spPr>
          <a:xfrm>
            <a:off x="6265056" y="5887397"/>
            <a:ext cx="0" cy="513817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32" name="Google Shape;335;p30">
            <a:extLst>
              <a:ext uri="{FF2B5EF4-FFF2-40B4-BE49-F238E27FC236}">
                <a16:creationId xmlns:a16="http://schemas.microsoft.com/office/drawing/2014/main" id="{C25835AF-5D74-1CAD-E09A-92332D222CA8}"/>
              </a:ext>
            </a:extLst>
          </p:cNvPr>
          <p:cNvSpPr txBox="1"/>
          <p:nvPr/>
        </p:nvSpPr>
        <p:spPr>
          <a:xfrm>
            <a:off x="6493714" y="6602918"/>
            <a:ext cx="2344532" cy="2215991"/>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With the existence of a grid, it’s possible to detect one object per grid cell instead of one object per image. For each grid cell, we can encode a vector that will describe the cell. </a:t>
            </a:r>
            <a:endParaRPr lang="en-US" sz="1200" dirty="0"/>
          </a:p>
        </p:txBody>
      </p:sp>
      <p:sp>
        <p:nvSpPr>
          <p:cNvPr id="33" name="Google Shape;335;p30">
            <a:extLst>
              <a:ext uri="{FF2B5EF4-FFF2-40B4-BE49-F238E27FC236}">
                <a16:creationId xmlns:a16="http://schemas.microsoft.com/office/drawing/2014/main" id="{753F0644-A485-C6B1-C920-F1D360E97EBF}"/>
              </a:ext>
            </a:extLst>
          </p:cNvPr>
          <p:cNvSpPr txBox="1"/>
          <p:nvPr/>
        </p:nvSpPr>
        <p:spPr>
          <a:xfrm>
            <a:off x="6493714" y="11825805"/>
            <a:ext cx="2344532" cy="3046988"/>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Using this data set, we are able to create a training and test set and train the convolutional network. YOLO is able to predict all objects in one forward pass and that is the reason for its full name “You Only Look Once”</a:t>
            </a:r>
            <a:endParaRPr sz="1200" dirty="0"/>
          </a:p>
        </p:txBody>
      </p:sp>
      <p:cxnSp>
        <p:nvCxnSpPr>
          <p:cNvPr id="34" name="Straight Connector 33">
            <a:extLst>
              <a:ext uri="{FF2B5EF4-FFF2-40B4-BE49-F238E27FC236}">
                <a16:creationId xmlns:a16="http://schemas.microsoft.com/office/drawing/2014/main" id="{D482BD63-1E49-7BF1-86F9-B086FFC0E01C}"/>
              </a:ext>
            </a:extLst>
          </p:cNvPr>
          <p:cNvCxnSpPr>
            <a:cxnSpLocks/>
            <a:stCxn id="27" idx="4"/>
            <a:endCxn id="28" idx="0"/>
          </p:cNvCxnSpPr>
          <p:nvPr/>
        </p:nvCxnSpPr>
        <p:spPr>
          <a:xfrm>
            <a:off x="6265056" y="879783"/>
            <a:ext cx="0" cy="482761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520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330"/>
        <p:cNvGrpSpPr/>
        <p:nvPr/>
      </p:nvGrpSpPr>
      <p:grpSpPr>
        <a:xfrm>
          <a:off x="0" y="0"/>
          <a:ext cx="0" cy="0"/>
          <a:chOff x="0" y="0"/>
          <a:chExt cx="0" cy="0"/>
        </a:xfrm>
      </p:grpSpPr>
      <p:grpSp>
        <p:nvGrpSpPr>
          <p:cNvPr id="331" name="Google Shape;331;p30"/>
          <p:cNvGrpSpPr/>
          <p:nvPr/>
        </p:nvGrpSpPr>
        <p:grpSpPr>
          <a:xfrm>
            <a:off x="0" y="-72329"/>
            <a:ext cx="4007577" cy="5215727"/>
            <a:chOff x="0" y="-38100"/>
            <a:chExt cx="2111029" cy="2747433"/>
          </a:xfrm>
        </p:grpSpPr>
        <p:sp>
          <p:nvSpPr>
            <p:cNvPr id="332" name="Google Shape;332;p30"/>
            <p:cNvSpPr/>
            <p:nvPr/>
          </p:nvSpPr>
          <p:spPr>
            <a:xfrm>
              <a:off x="0" y="0"/>
              <a:ext cx="2111029" cy="2709333"/>
            </a:xfrm>
            <a:custGeom>
              <a:avLst/>
              <a:gdLst/>
              <a:ahLst/>
              <a:cxnLst/>
              <a:rect l="l" t="t" r="r" b="b"/>
              <a:pathLst>
                <a:path w="2111029" h="2709333" extrusionOk="0">
                  <a:moveTo>
                    <a:pt x="0" y="0"/>
                  </a:moveTo>
                  <a:lnTo>
                    <a:pt x="2111029" y="0"/>
                  </a:lnTo>
                  <a:lnTo>
                    <a:pt x="2111029" y="2709333"/>
                  </a:lnTo>
                  <a:lnTo>
                    <a:pt x="0" y="2709333"/>
                  </a:lnTo>
                  <a:close/>
                </a:path>
              </a:pathLst>
            </a:custGeom>
            <a:solidFill>
              <a:srgbClr val="8EA532"/>
            </a:solidFill>
            <a:ln>
              <a:noFill/>
            </a:ln>
          </p:spPr>
        </p:sp>
        <p:sp>
          <p:nvSpPr>
            <p:cNvPr id="333" name="Google Shape;333;p30"/>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026" name="Picture 2" descr="Can cats and dogs be friends?">
            <a:extLst>
              <a:ext uri="{FF2B5EF4-FFF2-40B4-BE49-F238E27FC236}">
                <a16:creationId xmlns:a16="http://schemas.microsoft.com/office/drawing/2014/main" id="{8B7A0D51-49CE-02DF-8029-749DD6C3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 y="283586"/>
            <a:ext cx="5271135" cy="4576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E04234FA-4B58-998C-DA89-A9331773C86F}"/>
              </a:ext>
            </a:extLst>
          </p:cNvPr>
          <p:cNvGraphicFramePr>
            <a:graphicFrameLocks noGrp="1"/>
          </p:cNvGraphicFramePr>
          <p:nvPr/>
        </p:nvGraphicFramePr>
        <p:xfrm>
          <a:off x="300990" y="283585"/>
          <a:ext cx="5271135" cy="4576227"/>
        </p:xfrm>
        <a:graphic>
          <a:graphicData uri="http://schemas.openxmlformats.org/drawingml/2006/table">
            <a:tbl>
              <a:tblPr firstRow="1" bandRow="1">
                <a:tableStyleId>{5C22544A-7EE6-4342-B048-85BDC9FD1C3A}</a:tableStyleId>
              </a:tblPr>
              <a:tblGrid>
                <a:gridCol w="1757045">
                  <a:extLst>
                    <a:ext uri="{9D8B030D-6E8A-4147-A177-3AD203B41FA5}">
                      <a16:colId xmlns:a16="http://schemas.microsoft.com/office/drawing/2014/main" val="1254123932"/>
                    </a:ext>
                  </a:extLst>
                </a:gridCol>
                <a:gridCol w="1757045">
                  <a:extLst>
                    <a:ext uri="{9D8B030D-6E8A-4147-A177-3AD203B41FA5}">
                      <a16:colId xmlns:a16="http://schemas.microsoft.com/office/drawing/2014/main" val="1192707250"/>
                    </a:ext>
                  </a:extLst>
                </a:gridCol>
                <a:gridCol w="1757045">
                  <a:extLst>
                    <a:ext uri="{9D8B030D-6E8A-4147-A177-3AD203B41FA5}">
                      <a16:colId xmlns:a16="http://schemas.microsoft.com/office/drawing/2014/main" val="3393469867"/>
                    </a:ext>
                  </a:extLst>
                </a:gridCol>
              </a:tblGrid>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0021599"/>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454972"/>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541727"/>
                  </a:ext>
                </a:extLst>
              </a:tr>
            </a:tbl>
          </a:graphicData>
        </a:graphic>
      </p:graphicFrame>
      <p:sp>
        <p:nvSpPr>
          <p:cNvPr id="18" name="Rectangle: Rounded Corners 17">
            <a:extLst>
              <a:ext uri="{FF2B5EF4-FFF2-40B4-BE49-F238E27FC236}">
                <a16:creationId xmlns:a16="http://schemas.microsoft.com/office/drawing/2014/main" id="{266CDAD1-9E53-F0F0-4BDB-F9B88AFAFD6A}"/>
              </a:ext>
            </a:extLst>
          </p:cNvPr>
          <p:cNvSpPr/>
          <p:nvPr/>
        </p:nvSpPr>
        <p:spPr>
          <a:xfrm>
            <a:off x="6493714" y="4009192"/>
            <a:ext cx="2152474" cy="38100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t>P</a:t>
            </a:r>
            <a:r>
              <a:rPr lang="en-US" baseline="-25000" dirty="0"/>
              <a:t>c</a:t>
            </a:r>
            <a:r>
              <a:rPr lang="en-US" dirty="0"/>
              <a:t>  B</a:t>
            </a:r>
            <a:r>
              <a:rPr lang="en-US" baseline="-25000" dirty="0"/>
              <a:t>x</a:t>
            </a:r>
            <a:r>
              <a:rPr lang="en-US" dirty="0"/>
              <a:t>  B</a:t>
            </a:r>
            <a:r>
              <a:rPr lang="en-US" baseline="-25000" dirty="0"/>
              <a:t>y</a:t>
            </a:r>
            <a:r>
              <a:rPr lang="en-US" dirty="0"/>
              <a:t>  </a:t>
            </a:r>
            <a:r>
              <a:rPr lang="en-US" dirty="0" err="1"/>
              <a:t>B</a:t>
            </a:r>
            <a:r>
              <a:rPr lang="en-US" baseline="-25000" dirty="0" err="1"/>
              <a:t>w</a:t>
            </a:r>
            <a:r>
              <a:rPr lang="en-US" dirty="0"/>
              <a:t>  </a:t>
            </a:r>
            <a:r>
              <a:rPr lang="en-US" dirty="0" err="1"/>
              <a:t>B</a:t>
            </a:r>
            <a:r>
              <a:rPr lang="en-US" baseline="-25000" dirty="0" err="1"/>
              <a:t>h</a:t>
            </a:r>
            <a:r>
              <a:rPr lang="en-US" dirty="0"/>
              <a:t>  C</a:t>
            </a:r>
            <a:r>
              <a:rPr lang="en-US" baseline="-25000" dirty="0"/>
              <a:t>1</a:t>
            </a:r>
            <a:r>
              <a:rPr lang="en-US" dirty="0"/>
              <a:t>  C</a:t>
            </a:r>
            <a:r>
              <a:rPr lang="en-US" baseline="-25000" dirty="0"/>
              <a:t>2</a:t>
            </a:r>
            <a:endParaRPr lang="en-IN" baseline="-25000" dirty="0"/>
          </a:p>
        </p:txBody>
      </p:sp>
      <p:cxnSp>
        <p:nvCxnSpPr>
          <p:cNvPr id="22" name="Connector: Elbow 21">
            <a:extLst>
              <a:ext uri="{FF2B5EF4-FFF2-40B4-BE49-F238E27FC236}">
                <a16:creationId xmlns:a16="http://schemas.microsoft.com/office/drawing/2014/main" id="{8194F138-28C2-921A-E8AF-2C679720F30D}"/>
              </a:ext>
            </a:extLst>
          </p:cNvPr>
          <p:cNvCxnSpPr>
            <a:cxnSpLocks/>
            <a:endCxn id="24" idx="1"/>
          </p:cNvCxnSpPr>
          <p:nvPr/>
        </p:nvCxnSpPr>
        <p:spPr>
          <a:xfrm flipV="1">
            <a:off x="975360" y="289920"/>
            <a:ext cx="1337595" cy="852089"/>
          </a:xfrm>
          <a:prstGeom prst="bentConnector3">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54317A75-8B17-C172-0729-68211D8550DC}"/>
              </a:ext>
            </a:extLst>
          </p:cNvPr>
          <p:cNvSpPr/>
          <p:nvPr/>
        </p:nvSpPr>
        <p:spPr>
          <a:xfrm>
            <a:off x="2312955" y="99420"/>
            <a:ext cx="1543020" cy="381000"/>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  ?  ?  ?  ?  ?  ?</a:t>
            </a:r>
            <a:endParaRPr lang="en-IN" baseline="-25000"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B17640A4-CD66-3B1B-2151-F393071D3525}"/>
              </a:ext>
            </a:extLst>
          </p:cNvPr>
          <p:cNvSpPr/>
          <p:nvPr/>
        </p:nvSpPr>
        <p:spPr>
          <a:xfrm>
            <a:off x="300990" y="2308860"/>
            <a:ext cx="2655570" cy="255095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EB5BD025-C748-9DC7-5BFD-3F270CBC4436}"/>
              </a:ext>
            </a:extLst>
          </p:cNvPr>
          <p:cNvSpPr/>
          <p:nvPr/>
        </p:nvSpPr>
        <p:spPr>
          <a:xfrm>
            <a:off x="1604040" y="3530336"/>
            <a:ext cx="108000" cy="108000"/>
          </a:xfrm>
          <a:prstGeom prst="ellipse">
            <a:avLst/>
          </a:prstGeom>
          <a:solidFill>
            <a:srgbClr val="C00000"/>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F2A47149-3C16-9E82-78B5-74E72D48C1D0}"/>
              </a:ext>
            </a:extLst>
          </p:cNvPr>
          <p:cNvCxnSpPr>
            <a:cxnSpLocks/>
            <a:stCxn id="26" idx="2"/>
            <a:endCxn id="32" idx="0"/>
          </p:cNvCxnSpPr>
          <p:nvPr/>
        </p:nvCxnSpPr>
        <p:spPr>
          <a:xfrm rot="10800000" flipV="1">
            <a:off x="1500196" y="3584335"/>
            <a:ext cx="103845" cy="478723"/>
          </a:xfrm>
          <a:prstGeom prst="bentConnector2">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17CCC022-04EE-EE4A-05EB-70E7A9BBCA57}"/>
              </a:ext>
            </a:extLst>
          </p:cNvPr>
          <p:cNvSpPr/>
          <p:nvPr/>
        </p:nvSpPr>
        <p:spPr>
          <a:xfrm>
            <a:off x="333390" y="4063059"/>
            <a:ext cx="2333610" cy="381000"/>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1  0.95  0.05  1.5  1.5  0  1</a:t>
            </a:r>
            <a:endParaRPr lang="en-IN" baseline="-25000" dirty="0">
              <a:ln w="0"/>
              <a:solidFill>
                <a:schemeClr val="tx1"/>
              </a:solidFill>
              <a:effectLst>
                <a:outerShdw blurRad="38100" dist="19050" dir="2700000" algn="tl" rotWithShape="0">
                  <a:schemeClr val="dk1">
                    <a:alpha val="40000"/>
                  </a:schemeClr>
                </a:outerShdw>
              </a:effectLst>
            </a:endParaRPr>
          </a:p>
        </p:txBody>
      </p:sp>
      <p:sp>
        <p:nvSpPr>
          <p:cNvPr id="34" name="Rectangle 33">
            <a:extLst>
              <a:ext uri="{FF2B5EF4-FFF2-40B4-BE49-F238E27FC236}">
                <a16:creationId xmlns:a16="http://schemas.microsoft.com/office/drawing/2014/main" id="{4B89805F-0670-F702-1337-4BF1E0F1E10E}"/>
              </a:ext>
            </a:extLst>
          </p:cNvPr>
          <p:cNvSpPr/>
          <p:nvPr/>
        </p:nvSpPr>
        <p:spPr>
          <a:xfrm>
            <a:off x="2206972" y="536102"/>
            <a:ext cx="3365152" cy="432371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65987E2-3B53-4DCC-0F35-294559F16675}"/>
              </a:ext>
            </a:extLst>
          </p:cNvPr>
          <p:cNvSpPr/>
          <p:nvPr/>
        </p:nvSpPr>
        <p:spPr>
          <a:xfrm>
            <a:off x="3801975" y="2517697"/>
            <a:ext cx="108000" cy="108000"/>
          </a:xfrm>
          <a:prstGeom prst="ellipse">
            <a:avLst/>
          </a:prstGeom>
          <a:solidFill>
            <a:srgbClr val="7030A0"/>
          </a:solidFill>
          <a:ln>
            <a:solidFill>
              <a:srgbClr val="7030A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1" name="Connector: Elbow 40">
            <a:extLst>
              <a:ext uri="{FF2B5EF4-FFF2-40B4-BE49-F238E27FC236}">
                <a16:creationId xmlns:a16="http://schemas.microsoft.com/office/drawing/2014/main" id="{6E0A2D32-E7DA-CF4B-EFB6-2D2BE3BEAC5C}"/>
              </a:ext>
            </a:extLst>
          </p:cNvPr>
          <p:cNvCxnSpPr>
            <a:cxnSpLocks/>
            <a:stCxn id="36" idx="6"/>
            <a:endCxn id="46" idx="0"/>
          </p:cNvCxnSpPr>
          <p:nvPr/>
        </p:nvCxnSpPr>
        <p:spPr>
          <a:xfrm>
            <a:off x="3909975" y="2571697"/>
            <a:ext cx="990276" cy="381000"/>
          </a:xfrm>
          <a:prstGeom prst="bentConnector2">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CE9D0AE-FE77-CB1A-4C9C-C050B746CE7F}"/>
              </a:ext>
            </a:extLst>
          </p:cNvPr>
          <p:cNvSpPr/>
          <p:nvPr/>
        </p:nvSpPr>
        <p:spPr>
          <a:xfrm>
            <a:off x="3733446" y="2952697"/>
            <a:ext cx="2333610" cy="381000"/>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1  0.01  0.5  1.9  2.5  1  0</a:t>
            </a:r>
            <a:endParaRPr lang="en-IN" baseline="-25000" dirty="0">
              <a:ln w="0"/>
              <a:solidFill>
                <a:schemeClr val="tx1"/>
              </a:solidFill>
              <a:effectLst>
                <a:outerShdw blurRad="38100" dist="19050" dir="2700000" algn="tl" rotWithShape="0">
                  <a:schemeClr val="dk1">
                    <a:alpha val="40000"/>
                  </a:schemeClr>
                </a:outerShdw>
              </a:effectLst>
            </a:endParaRPr>
          </a:p>
        </p:txBody>
      </p:sp>
      <p:sp>
        <p:nvSpPr>
          <p:cNvPr id="1031" name="Google Shape;335;p30">
            <a:extLst>
              <a:ext uri="{FF2B5EF4-FFF2-40B4-BE49-F238E27FC236}">
                <a16:creationId xmlns:a16="http://schemas.microsoft.com/office/drawing/2014/main" id="{AFE3D78B-FA9B-89F5-B22D-539D6C78CD2A}"/>
              </a:ext>
            </a:extLst>
          </p:cNvPr>
          <p:cNvSpPr txBox="1"/>
          <p:nvPr/>
        </p:nvSpPr>
        <p:spPr>
          <a:xfrm>
            <a:off x="6493714" y="-2820688"/>
            <a:ext cx="2344532" cy="1384995"/>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The first step that YOLO does is dividing the image into a grid. For example, a 3×3 grid</a:t>
            </a:r>
            <a:endParaRPr sz="1200" dirty="0"/>
          </a:p>
        </p:txBody>
      </p:sp>
      <p:sp>
        <p:nvSpPr>
          <p:cNvPr id="1032" name="Google Shape;337;p30">
            <a:extLst>
              <a:ext uri="{FF2B5EF4-FFF2-40B4-BE49-F238E27FC236}">
                <a16:creationId xmlns:a16="http://schemas.microsoft.com/office/drawing/2014/main" id="{3FB8C285-147A-5DB4-CDE1-E6D175C12DB5}"/>
              </a:ext>
            </a:extLst>
          </p:cNvPr>
          <p:cNvSpPr txBox="1"/>
          <p:nvPr/>
        </p:nvSpPr>
        <p:spPr>
          <a:xfrm>
            <a:off x="6493714" y="-4539668"/>
            <a:ext cx="202882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Segmentation</a:t>
            </a:r>
            <a:endParaRPr sz="1050" dirty="0"/>
          </a:p>
        </p:txBody>
      </p:sp>
      <p:sp>
        <p:nvSpPr>
          <p:cNvPr id="1033" name="Google Shape;338;p30">
            <a:extLst>
              <a:ext uri="{FF2B5EF4-FFF2-40B4-BE49-F238E27FC236}">
                <a16:creationId xmlns:a16="http://schemas.microsoft.com/office/drawing/2014/main" id="{05E8FBF0-891E-6AD8-E0DA-52E69B8E8CD1}"/>
              </a:ext>
            </a:extLst>
          </p:cNvPr>
          <p:cNvSpPr txBox="1"/>
          <p:nvPr/>
        </p:nvSpPr>
        <p:spPr>
          <a:xfrm>
            <a:off x="6493714" y="5786119"/>
            <a:ext cx="2650285"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Training &amp; Testing</a:t>
            </a:r>
            <a:endParaRPr sz="2400" dirty="0"/>
          </a:p>
        </p:txBody>
      </p:sp>
      <p:sp>
        <p:nvSpPr>
          <p:cNvPr id="1034" name="Google Shape;341;p30">
            <a:extLst>
              <a:ext uri="{FF2B5EF4-FFF2-40B4-BE49-F238E27FC236}">
                <a16:creationId xmlns:a16="http://schemas.microsoft.com/office/drawing/2014/main" id="{E26182C5-0EEE-06B8-6EA3-14F6079C3E53}"/>
              </a:ext>
            </a:extLst>
          </p:cNvPr>
          <p:cNvSpPr txBox="1"/>
          <p:nvPr/>
        </p:nvSpPr>
        <p:spPr>
          <a:xfrm>
            <a:off x="6493714" y="557970"/>
            <a:ext cx="2060824"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dirty="0">
                <a:solidFill>
                  <a:srgbClr val="FFFDFC"/>
                </a:solidFill>
                <a:latin typeface="Nunito"/>
                <a:sym typeface="Nunito"/>
              </a:rPr>
              <a:t>Detection</a:t>
            </a:r>
            <a:endParaRPr sz="2400" dirty="0"/>
          </a:p>
        </p:txBody>
      </p:sp>
      <p:sp>
        <p:nvSpPr>
          <p:cNvPr id="1035" name="Oval 1034">
            <a:extLst>
              <a:ext uri="{FF2B5EF4-FFF2-40B4-BE49-F238E27FC236}">
                <a16:creationId xmlns:a16="http://schemas.microsoft.com/office/drawing/2014/main" id="{F84D1371-58E2-6793-BFF3-11362BDEBF65}"/>
              </a:ext>
            </a:extLst>
          </p:cNvPr>
          <p:cNvSpPr/>
          <p:nvPr/>
        </p:nvSpPr>
        <p:spPr>
          <a:xfrm>
            <a:off x="6175056" y="-4389603"/>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Oval 1035">
            <a:extLst>
              <a:ext uri="{FF2B5EF4-FFF2-40B4-BE49-F238E27FC236}">
                <a16:creationId xmlns:a16="http://schemas.microsoft.com/office/drawing/2014/main" id="{4EC00EAE-E3ED-5DB8-8F9D-415B1240A2AA}"/>
              </a:ext>
            </a:extLst>
          </p:cNvPr>
          <p:cNvSpPr/>
          <p:nvPr/>
        </p:nvSpPr>
        <p:spPr>
          <a:xfrm>
            <a:off x="6175056" y="618011"/>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Oval 1036">
            <a:extLst>
              <a:ext uri="{FF2B5EF4-FFF2-40B4-BE49-F238E27FC236}">
                <a16:creationId xmlns:a16="http://schemas.microsoft.com/office/drawing/2014/main" id="{DFE75D9A-B582-21A4-0301-D3192931DE6C}"/>
              </a:ext>
            </a:extLst>
          </p:cNvPr>
          <p:cNvSpPr/>
          <p:nvPr/>
        </p:nvSpPr>
        <p:spPr>
          <a:xfrm>
            <a:off x="6175056" y="5936185"/>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8" name="Straight Connector 1037">
            <a:extLst>
              <a:ext uri="{FF2B5EF4-FFF2-40B4-BE49-F238E27FC236}">
                <a16:creationId xmlns:a16="http://schemas.microsoft.com/office/drawing/2014/main" id="{520FF5A0-EE67-894A-414A-83105F94BA8D}"/>
              </a:ext>
            </a:extLst>
          </p:cNvPr>
          <p:cNvCxnSpPr>
            <a:stCxn id="1035" idx="4"/>
            <a:endCxn id="1036" idx="0"/>
          </p:cNvCxnSpPr>
          <p:nvPr/>
        </p:nvCxnSpPr>
        <p:spPr>
          <a:xfrm>
            <a:off x="6265056" y="-4209603"/>
            <a:ext cx="0" cy="482761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39" name="Straight Connector 1038">
            <a:extLst>
              <a:ext uri="{FF2B5EF4-FFF2-40B4-BE49-F238E27FC236}">
                <a16:creationId xmlns:a16="http://schemas.microsoft.com/office/drawing/2014/main" id="{ACAD16F0-E373-9FC7-D76E-C8E9753C84AB}"/>
              </a:ext>
            </a:extLst>
          </p:cNvPr>
          <p:cNvCxnSpPr>
            <a:cxnSpLocks/>
            <a:stCxn id="1036" idx="4"/>
            <a:endCxn id="1037" idx="0"/>
          </p:cNvCxnSpPr>
          <p:nvPr/>
        </p:nvCxnSpPr>
        <p:spPr>
          <a:xfrm>
            <a:off x="6265056" y="798011"/>
            <a:ext cx="0" cy="513817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1040" name="Google Shape;335;p30">
            <a:extLst>
              <a:ext uri="{FF2B5EF4-FFF2-40B4-BE49-F238E27FC236}">
                <a16:creationId xmlns:a16="http://schemas.microsoft.com/office/drawing/2014/main" id="{B8E36021-6105-020A-68D9-955736B8B9F9}"/>
              </a:ext>
            </a:extLst>
          </p:cNvPr>
          <p:cNvSpPr txBox="1"/>
          <p:nvPr/>
        </p:nvSpPr>
        <p:spPr>
          <a:xfrm>
            <a:off x="6493714" y="1513532"/>
            <a:ext cx="2344532" cy="2215991"/>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With the existence of a grid, it’s possible to detect one object per grid cell instead of one object per image. For each grid cell, we can encode a vector that will describe the cell. </a:t>
            </a:r>
            <a:endParaRPr lang="en-US" sz="1200" dirty="0"/>
          </a:p>
        </p:txBody>
      </p:sp>
      <p:sp>
        <p:nvSpPr>
          <p:cNvPr id="1041" name="Google Shape;335;p30">
            <a:extLst>
              <a:ext uri="{FF2B5EF4-FFF2-40B4-BE49-F238E27FC236}">
                <a16:creationId xmlns:a16="http://schemas.microsoft.com/office/drawing/2014/main" id="{7C5D4E02-96B7-678F-835E-D4CA103B76FF}"/>
              </a:ext>
            </a:extLst>
          </p:cNvPr>
          <p:cNvSpPr txBox="1"/>
          <p:nvPr/>
        </p:nvSpPr>
        <p:spPr>
          <a:xfrm>
            <a:off x="6493714" y="6736419"/>
            <a:ext cx="2344532" cy="3046988"/>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Using this data set, we are able to create a training and test set and train the convolutional network. YOLO is able to predict all objects in one forward pass and that is the reason for its full name “You Only Look Once”</a:t>
            </a:r>
            <a:endParaRPr sz="1200" dirty="0"/>
          </a:p>
        </p:txBody>
      </p:sp>
    </p:spTree>
    <p:extLst>
      <p:ext uri="{BB962C8B-B14F-4D97-AF65-F5344CB8AC3E}">
        <p14:creationId xmlns:p14="http://schemas.microsoft.com/office/powerpoint/2010/main" val="146468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randombar(horizontal)">
                                      <p:cBhvr>
                                        <p:cTn id="26" dur="500"/>
                                        <p:tgtEl>
                                          <p:spTgt spid="3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randombar(horizontal)">
                                      <p:cBhvr>
                                        <p:cTn id="34" dur="500"/>
                                        <p:tgtEl>
                                          <p:spTgt spid="36"/>
                                        </p:tgtEl>
                                      </p:cBhvr>
                                    </p:animEffect>
                                  </p:childTnLst>
                                </p:cTn>
                              </p:par>
                              <p:par>
                                <p:cTn id="35" presetID="14" presetClass="entr" presetSubtype="1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horizontal)">
                                      <p:cBhvr>
                                        <p:cTn id="37" dur="500"/>
                                        <p:tgtEl>
                                          <p:spTgt spid="4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horizontal)">
                                      <p:cBhvr>
                                        <p:cTn id="40" dur="500"/>
                                        <p:tgtEl>
                                          <p:spTgt spid="4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randombar(horizontal)">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32" grpId="0" animBg="1"/>
      <p:bldP spid="34" grpId="0" animBg="1"/>
      <p:bldP spid="36"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5D36"/>
        </a:solidFill>
        <a:effectLst/>
      </p:bgPr>
    </p:bg>
    <p:spTree>
      <p:nvGrpSpPr>
        <p:cNvPr id="1" name="Shape 330"/>
        <p:cNvGrpSpPr/>
        <p:nvPr/>
      </p:nvGrpSpPr>
      <p:grpSpPr>
        <a:xfrm>
          <a:off x="0" y="0"/>
          <a:ext cx="0" cy="0"/>
          <a:chOff x="0" y="0"/>
          <a:chExt cx="0" cy="0"/>
        </a:xfrm>
      </p:grpSpPr>
      <p:grpSp>
        <p:nvGrpSpPr>
          <p:cNvPr id="331" name="Google Shape;331;p30"/>
          <p:cNvGrpSpPr/>
          <p:nvPr/>
        </p:nvGrpSpPr>
        <p:grpSpPr>
          <a:xfrm>
            <a:off x="0" y="-72329"/>
            <a:ext cx="4007577" cy="5215727"/>
            <a:chOff x="0" y="-38100"/>
            <a:chExt cx="2111029" cy="2747433"/>
          </a:xfrm>
        </p:grpSpPr>
        <p:sp>
          <p:nvSpPr>
            <p:cNvPr id="332" name="Google Shape;332;p30"/>
            <p:cNvSpPr/>
            <p:nvPr/>
          </p:nvSpPr>
          <p:spPr>
            <a:xfrm>
              <a:off x="0" y="0"/>
              <a:ext cx="2111029" cy="2709333"/>
            </a:xfrm>
            <a:custGeom>
              <a:avLst/>
              <a:gdLst/>
              <a:ahLst/>
              <a:cxnLst/>
              <a:rect l="l" t="t" r="r" b="b"/>
              <a:pathLst>
                <a:path w="2111029" h="2709333" extrusionOk="0">
                  <a:moveTo>
                    <a:pt x="0" y="0"/>
                  </a:moveTo>
                  <a:lnTo>
                    <a:pt x="2111029" y="0"/>
                  </a:lnTo>
                  <a:lnTo>
                    <a:pt x="2111029" y="2709333"/>
                  </a:lnTo>
                  <a:lnTo>
                    <a:pt x="0" y="2709333"/>
                  </a:lnTo>
                  <a:close/>
                </a:path>
              </a:pathLst>
            </a:custGeom>
            <a:solidFill>
              <a:srgbClr val="8EA532"/>
            </a:solidFill>
            <a:ln>
              <a:noFill/>
            </a:ln>
          </p:spPr>
        </p:sp>
        <p:sp>
          <p:nvSpPr>
            <p:cNvPr id="333" name="Google Shape;333;p30"/>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5" name="Google Shape;335;p30"/>
          <p:cNvSpPr txBox="1"/>
          <p:nvPr/>
        </p:nvSpPr>
        <p:spPr>
          <a:xfrm>
            <a:off x="6493714" y="-8094502"/>
            <a:ext cx="2344532" cy="1384995"/>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The first step that YOLO does is dividing the image into a grid. For example, a 3×3 grid</a:t>
            </a:r>
            <a:endParaRPr sz="1200" dirty="0"/>
          </a:p>
        </p:txBody>
      </p:sp>
      <p:sp>
        <p:nvSpPr>
          <p:cNvPr id="337" name="Google Shape;337;p30"/>
          <p:cNvSpPr txBox="1"/>
          <p:nvPr/>
        </p:nvSpPr>
        <p:spPr>
          <a:xfrm>
            <a:off x="6493714" y="-9813482"/>
            <a:ext cx="202882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Segmentation</a:t>
            </a:r>
            <a:endParaRPr sz="1050" dirty="0"/>
          </a:p>
        </p:txBody>
      </p:sp>
      <p:sp>
        <p:nvSpPr>
          <p:cNvPr id="338" name="Google Shape;338;p30"/>
          <p:cNvSpPr txBox="1"/>
          <p:nvPr/>
        </p:nvSpPr>
        <p:spPr>
          <a:xfrm>
            <a:off x="6493714" y="512305"/>
            <a:ext cx="2650285"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i="0" u="none" strike="noStrike" cap="none" dirty="0">
                <a:solidFill>
                  <a:srgbClr val="FFFDFC"/>
                </a:solidFill>
                <a:latin typeface="Nunito"/>
                <a:ea typeface="Nunito"/>
                <a:cs typeface="Nunito"/>
                <a:sym typeface="Nunito"/>
              </a:rPr>
              <a:t>Training &amp; Testing</a:t>
            </a:r>
            <a:endParaRPr sz="2400" dirty="0"/>
          </a:p>
        </p:txBody>
      </p:sp>
      <p:sp>
        <p:nvSpPr>
          <p:cNvPr id="341" name="Google Shape;341;p30"/>
          <p:cNvSpPr txBox="1"/>
          <p:nvPr/>
        </p:nvSpPr>
        <p:spPr>
          <a:xfrm>
            <a:off x="6493714" y="-4715844"/>
            <a:ext cx="2060824"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2400" b="1" dirty="0">
                <a:solidFill>
                  <a:srgbClr val="FFFDFC"/>
                </a:solidFill>
                <a:latin typeface="Nunito"/>
                <a:sym typeface="Nunito"/>
              </a:rPr>
              <a:t>Detection</a:t>
            </a:r>
            <a:endParaRPr sz="2400" dirty="0"/>
          </a:p>
        </p:txBody>
      </p:sp>
      <p:pic>
        <p:nvPicPr>
          <p:cNvPr id="1026" name="Picture 2" descr="Can cats and dogs be friends?">
            <a:extLst>
              <a:ext uri="{FF2B5EF4-FFF2-40B4-BE49-F238E27FC236}">
                <a16:creationId xmlns:a16="http://schemas.microsoft.com/office/drawing/2014/main" id="{8B7A0D51-49CE-02DF-8029-749DD6C3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 y="283586"/>
            <a:ext cx="5271135" cy="45762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B5571A0-2131-2622-BBBB-2986AE53D261}"/>
              </a:ext>
            </a:extLst>
          </p:cNvPr>
          <p:cNvSpPr/>
          <p:nvPr/>
        </p:nvSpPr>
        <p:spPr>
          <a:xfrm>
            <a:off x="6175056" y="-9663417"/>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9AA3671E-2742-B370-49F3-477B448ACD5F}"/>
              </a:ext>
            </a:extLst>
          </p:cNvPr>
          <p:cNvSpPr/>
          <p:nvPr/>
        </p:nvSpPr>
        <p:spPr>
          <a:xfrm>
            <a:off x="6175056" y="-4655803"/>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0506A959-A719-AB49-8028-7C20C002A851}"/>
              </a:ext>
            </a:extLst>
          </p:cNvPr>
          <p:cNvSpPr/>
          <p:nvPr/>
        </p:nvSpPr>
        <p:spPr>
          <a:xfrm>
            <a:off x="6175056" y="662371"/>
            <a:ext cx="180000" cy="180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07BADCD0-25B6-09B1-A93D-EF9B3D546095}"/>
              </a:ext>
            </a:extLst>
          </p:cNvPr>
          <p:cNvCxnSpPr>
            <a:cxnSpLocks/>
            <a:stCxn id="2" idx="4"/>
            <a:endCxn id="3" idx="0"/>
          </p:cNvCxnSpPr>
          <p:nvPr/>
        </p:nvCxnSpPr>
        <p:spPr>
          <a:xfrm>
            <a:off x="6265056" y="-9483417"/>
            <a:ext cx="0" cy="482761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E04234FA-4B58-998C-DA89-A9331773C86F}"/>
              </a:ext>
            </a:extLst>
          </p:cNvPr>
          <p:cNvGraphicFramePr>
            <a:graphicFrameLocks noGrp="1"/>
          </p:cNvGraphicFramePr>
          <p:nvPr/>
        </p:nvGraphicFramePr>
        <p:xfrm>
          <a:off x="300990" y="283585"/>
          <a:ext cx="5271135" cy="4576227"/>
        </p:xfrm>
        <a:graphic>
          <a:graphicData uri="http://schemas.openxmlformats.org/drawingml/2006/table">
            <a:tbl>
              <a:tblPr firstRow="1" bandRow="1">
                <a:tableStyleId>{5C22544A-7EE6-4342-B048-85BDC9FD1C3A}</a:tableStyleId>
              </a:tblPr>
              <a:tblGrid>
                <a:gridCol w="1757045">
                  <a:extLst>
                    <a:ext uri="{9D8B030D-6E8A-4147-A177-3AD203B41FA5}">
                      <a16:colId xmlns:a16="http://schemas.microsoft.com/office/drawing/2014/main" val="1254123932"/>
                    </a:ext>
                  </a:extLst>
                </a:gridCol>
                <a:gridCol w="1757045">
                  <a:extLst>
                    <a:ext uri="{9D8B030D-6E8A-4147-A177-3AD203B41FA5}">
                      <a16:colId xmlns:a16="http://schemas.microsoft.com/office/drawing/2014/main" val="1192707250"/>
                    </a:ext>
                  </a:extLst>
                </a:gridCol>
                <a:gridCol w="1757045">
                  <a:extLst>
                    <a:ext uri="{9D8B030D-6E8A-4147-A177-3AD203B41FA5}">
                      <a16:colId xmlns:a16="http://schemas.microsoft.com/office/drawing/2014/main" val="3393469867"/>
                    </a:ext>
                  </a:extLst>
                </a:gridCol>
              </a:tblGrid>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0021599"/>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454972"/>
                  </a:ext>
                </a:extLst>
              </a:tr>
              <a:tr h="1525409">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541727"/>
                  </a:ext>
                </a:extLst>
              </a:tr>
            </a:tbl>
          </a:graphicData>
        </a:graphic>
      </p:graphicFrame>
      <p:sp>
        <p:nvSpPr>
          <p:cNvPr id="15" name="Google Shape;335;p30">
            <a:extLst>
              <a:ext uri="{FF2B5EF4-FFF2-40B4-BE49-F238E27FC236}">
                <a16:creationId xmlns:a16="http://schemas.microsoft.com/office/drawing/2014/main" id="{BAB99422-3740-DE56-FF91-8F4D9F314185}"/>
              </a:ext>
            </a:extLst>
          </p:cNvPr>
          <p:cNvSpPr txBox="1"/>
          <p:nvPr/>
        </p:nvSpPr>
        <p:spPr>
          <a:xfrm>
            <a:off x="6493714" y="-3760282"/>
            <a:ext cx="2344532" cy="2215991"/>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With the existence of a grid, it’s possible to detect one object per grid cell instead of one object per image. For each grid cell, we can encode a vector that will describe the cell. </a:t>
            </a:r>
            <a:endParaRPr lang="en-US" sz="1200" dirty="0"/>
          </a:p>
        </p:txBody>
      </p:sp>
      <p:sp>
        <p:nvSpPr>
          <p:cNvPr id="16" name="Google Shape;335;p30">
            <a:extLst>
              <a:ext uri="{FF2B5EF4-FFF2-40B4-BE49-F238E27FC236}">
                <a16:creationId xmlns:a16="http://schemas.microsoft.com/office/drawing/2014/main" id="{A21E5B2D-5D8E-09F0-1BE1-8BA7846A42C1}"/>
              </a:ext>
            </a:extLst>
          </p:cNvPr>
          <p:cNvSpPr txBox="1"/>
          <p:nvPr/>
        </p:nvSpPr>
        <p:spPr>
          <a:xfrm>
            <a:off x="6493714" y="1462605"/>
            <a:ext cx="2344532" cy="3046988"/>
          </a:xfrm>
          <a:prstGeom prst="rect">
            <a:avLst/>
          </a:prstGeom>
          <a:noFill/>
          <a:ln>
            <a:noFill/>
          </a:ln>
        </p:spPr>
        <p:txBody>
          <a:bodyPr spcFirstLastPara="1" wrap="square" lIns="0" tIns="0" rIns="0" bIns="0" anchor="t" anchorCtr="0">
            <a:spAutoFit/>
          </a:bodyPr>
          <a:lstStyle/>
          <a:p>
            <a:pPr lvl="0" algn="just"/>
            <a:r>
              <a:rPr lang="en-US" sz="1800" dirty="0">
                <a:solidFill>
                  <a:srgbClr val="FFFDFC"/>
                </a:solidFill>
                <a:latin typeface="Nunito Light"/>
                <a:ea typeface="Nunito Light"/>
                <a:cs typeface="Nunito Light"/>
                <a:sym typeface="Nunito Light"/>
              </a:rPr>
              <a:t>Using this data set, we are able to create a training and test set and train the convolutional network. YOLO is able to predict all objects in one forward pass and that is the reason for its full name “You Only Look Once”</a:t>
            </a:r>
            <a:endParaRPr sz="1200" dirty="0"/>
          </a:p>
        </p:txBody>
      </p:sp>
      <p:cxnSp>
        <p:nvCxnSpPr>
          <p:cNvPr id="5" name="Straight Connector 4">
            <a:extLst>
              <a:ext uri="{FF2B5EF4-FFF2-40B4-BE49-F238E27FC236}">
                <a16:creationId xmlns:a16="http://schemas.microsoft.com/office/drawing/2014/main" id="{A275AC27-E165-8AC8-630E-0D1919B2FC1E}"/>
              </a:ext>
            </a:extLst>
          </p:cNvPr>
          <p:cNvCxnSpPr>
            <a:cxnSpLocks/>
            <a:stCxn id="3" idx="4"/>
            <a:endCxn id="4" idx="0"/>
          </p:cNvCxnSpPr>
          <p:nvPr/>
        </p:nvCxnSpPr>
        <p:spPr>
          <a:xfrm>
            <a:off x="6265056" y="-4475803"/>
            <a:ext cx="0" cy="5138174"/>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62D40DD9-49DC-C8C1-3F0B-0A0353EA9628}"/>
              </a:ext>
            </a:extLst>
          </p:cNvPr>
          <p:cNvSpPr/>
          <p:nvPr/>
        </p:nvSpPr>
        <p:spPr>
          <a:xfrm>
            <a:off x="300990" y="2308860"/>
            <a:ext cx="2655570" cy="255095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C3A51A4-3050-DCE7-4B9E-1DB0BE033BA3}"/>
              </a:ext>
            </a:extLst>
          </p:cNvPr>
          <p:cNvSpPr/>
          <p:nvPr/>
        </p:nvSpPr>
        <p:spPr>
          <a:xfrm>
            <a:off x="1604040" y="3530336"/>
            <a:ext cx="108000" cy="108000"/>
          </a:xfrm>
          <a:prstGeom prst="ellipse">
            <a:avLst/>
          </a:prstGeom>
          <a:solidFill>
            <a:srgbClr val="C00000"/>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14" name="Connector: Elbow 13">
            <a:extLst>
              <a:ext uri="{FF2B5EF4-FFF2-40B4-BE49-F238E27FC236}">
                <a16:creationId xmlns:a16="http://schemas.microsoft.com/office/drawing/2014/main" id="{00E44294-2493-3073-9C22-C481D3A90C79}"/>
              </a:ext>
            </a:extLst>
          </p:cNvPr>
          <p:cNvCxnSpPr>
            <a:cxnSpLocks/>
            <a:stCxn id="13" idx="2"/>
            <a:endCxn id="17" idx="0"/>
          </p:cNvCxnSpPr>
          <p:nvPr/>
        </p:nvCxnSpPr>
        <p:spPr>
          <a:xfrm rot="10800000" flipV="1">
            <a:off x="771510" y="3584336"/>
            <a:ext cx="832531" cy="478722"/>
          </a:xfrm>
          <a:prstGeom prst="bentConnector2">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59AA4DA-6598-945B-C29B-EC787C4AB360}"/>
              </a:ext>
            </a:extLst>
          </p:cNvPr>
          <p:cNvSpPr/>
          <p:nvPr/>
        </p:nvSpPr>
        <p:spPr>
          <a:xfrm>
            <a:off x="507674" y="4063058"/>
            <a:ext cx="527670" cy="381000"/>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a:t>
            </a:r>
            <a:endParaRPr lang="en-IN" baseline="-2500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7544D14-FC85-EF5B-64E6-87FFF9FC632B}"/>
              </a:ext>
            </a:extLst>
          </p:cNvPr>
          <p:cNvSpPr/>
          <p:nvPr/>
        </p:nvSpPr>
        <p:spPr>
          <a:xfrm>
            <a:off x="2206972" y="536102"/>
            <a:ext cx="3365152" cy="432371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595A957A-9927-A327-44EF-446221ED0999}"/>
              </a:ext>
            </a:extLst>
          </p:cNvPr>
          <p:cNvSpPr/>
          <p:nvPr/>
        </p:nvSpPr>
        <p:spPr>
          <a:xfrm>
            <a:off x="3801975" y="2517697"/>
            <a:ext cx="108000" cy="108000"/>
          </a:xfrm>
          <a:prstGeom prst="ellipse">
            <a:avLst/>
          </a:prstGeom>
          <a:solidFill>
            <a:srgbClr val="7030A0"/>
          </a:solidFill>
          <a:ln>
            <a:solidFill>
              <a:srgbClr val="7030A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0" name="Connector: Elbow 19">
            <a:extLst>
              <a:ext uri="{FF2B5EF4-FFF2-40B4-BE49-F238E27FC236}">
                <a16:creationId xmlns:a16="http://schemas.microsoft.com/office/drawing/2014/main" id="{89019AFC-9082-A966-23B6-BF8497388FFA}"/>
              </a:ext>
            </a:extLst>
          </p:cNvPr>
          <p:cNvCxnSpPr>
            <a:cxnSpLocks/>
            <a:stCxn id="19" idx="6"/>
            <a:endCxn id="21" idx="0"/>
          </p:cNvCxnSpPr>
          <p:nvPr/>
        </p:nvCxnSpPr>
        <p:spPr>
          <a:xfrm>
            <a:off x="3909975" y="2571697"/>
            <a:ext cx="681300" cy="223902"/>
          </a:xfrm>
          <a:prstGeom prst="bentConnector2">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3A2327-B12D-EAA7-8924-802C28F8D123}"/>
              </a:ext>
            </a:extLst>
          </p:cNvPr>
          <p:cNvSpPr/>
          <p:nvPr/>
        </p:nvSpPr>
        <p:spPr>
          <a:xfrm>
            <a:off x="4308567" y="2795599"/>
            <a:ext cx="565416" cy="381000"/>
          </a:xfrm>
          <a:prstGeom prst="roundRect">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Dog</a:t>
            </a:r>
            <a:endParaRPr lang="en-IN" baseline="-25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997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9" grpId="0" animBg="1"/>
      <p:bldP spid="21"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1236</Words>
  <Application>Microsoft Office PowerPoint</Application>
  <PresentationFormat>On-screen Show (16:9)</PresentationFormat>
  <Paragraphs>87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Playfair Display</vt:lpstr>
      <vt:lpstr>Arial</vt:lpstr>
      <vt:lpstr>Nunito Light</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Utpal Kumar</dc:creator>
  <cp:lastModifiedBy>Ajay V</cp:lastModifiedBy>
  <cp:revision>17</cp:revision>
  <dcterms:modified xsi:type="dcterms:W3CDTF">2023-12-31T11:54:18Z</dcterms:modified>
</cp:coreProperties>
</file>